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05" r:id="rId2"/>
    <p:sldId id="314" r:id="rId3"/>
    <p:sldId id="268" r:id="rId4"/>
    <p:sldId id="295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84" r:id="rId14"/>
    <p:sldId id="283" r:id="rId15"/>
    <p:sldId id="281" r:id="rId16"/>
    <p:sldId id="278" r:id="rId17"/>
    <p:sldId id="294" r:id="rId18"/>
    <p:sldId id="315" r:id="rId19"/>
    <p:sldId id="298" r:id="rId20"/>
    <p:sldId id="289" r:id="rId21"/>
    <p:sldId id="302" r:id="rId22"/>
    <p:sldId id="303" r:id="rId23"/>
    <p:sldId id="310" r:id="rId24"/>
    <p:sldId id="311" r:id="rId25"/>
    <p:sldId id="290" r:id="rId26"/>
    <p:sldId id="30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79102-DB2F-4D00-B24F-083E0219E7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8213686-B6E5-498C-AB32-8C7709CCA47E}">
      <dgm:prSet/>
      <dgm:spPr>
        <a:solidFill>
          <a:srgbClr val="0070C0"/>
        </a:solidFill>
      </dgm:spPr>
      <dgm:t>
        <a:bodyPr/>
        <a:lstStyle/>
        <a:p>
          <a:pPr algn="ctr"/>
          <a:r>
            <a:rPr lang="pl-PL" b="1" dirty="0"/>
            <a:t>Egzamin ósmoklasisty</a:t>
          </a:r>
          <a:endParaRPr lang="pl-PL" dirty="0"/>
        </a:p>
      </dgm:t>
    </dgm:pt>
    <dgm:pt modelId="{DB0DEC3A-A87A-418A-A1A6-FF2518D31716}" type="parTrans" cxnId="{95EB24FC-C148-4537-B8F9-B28F56367F26}">
      <dgm:prSet/>
      <dgm:spPr/>
      <dgm:t>
        <a:bodyPr/>
        <a:lstStyle/>
        <a:p>
          <a:endParaRPr lang="pl-PL"/>
        </a:p>
      </dgm:t>
    </dgm:pt>
    <dgm:pt modelId="{EA81A67F-8EF8-46BC-9B22-0198473F430A}" type="sibTrans" cxnId="{95EB24FC-C148-4537-B8F9-B28F56367F26}">
      <dgm:prSet/>
      <dgm:spPr/>
      <dgm:t>
        <a:bodyPr/>
        <a:lstStyle/>
        <a:p>
          <a:endParaRPr lang="pl-PL"/>
        </a:p>
      </dgm:t>
    </dgm:pt>
    <dgm:pt modelId="{3831A49F-DF0C-43DE-9421-FAE16280B974}">
      <dgm:prSet/>
      <dgm:spPr>
        <a:solidFill>
          <a:srgbClr val="0070C0"/>
        </a:solidFill>
      </dgm:spPr>
      <dgm:t>
        <a:bodyPr/>
        <a:lstStyle/>
        <a:p>
          <a:pPr algn="ctr"/>
          <a:r>
            <a:rPr lang="pl-PL" b="1" dirty="0"/>
            <a:t>Maj 2025</a:t>
          </a:r>
          <a:endParaRPr lang="pl-PL" dirty="0"/>
        </a:p>
      </dgm:t>
    </dgm:pt>
    <dgm:pt modelId="{0239B4F6-07AF-4FBF-9878-DD4229E10C47}" type="parTrans" cxnId="{627CBDC5-35F4-4F1F-9DB3-724667873039}">
      <dgm:prSet/>
      <dgm:spPr/>
      <dgm:t>
        <a:bodyPr/>
        <a:lstStyle/>
        <a:p>
          <a:endParaRPr lang="pl-PL"/>
        </a:p>
      </dgm:t>
    </dgm:pt>
    <dgm:pt modelId="{DB2B6FE3-E4E0-410D-9B47-04E5585093CE}" type="sibTrans" cxnId="{627CBDC5-35F4-4F1F-9DB3-724667873039}">
      <dgm:prSet/>
      <dgm:spPr/>
      <dgm:t>
        <a:bodyPr/>
        <a:lstStyle/>
        <a:p>
          <a:endParaRPr lang="pl-PL"/>
        </a:p>
      </dgm:t>
    </dgm:pt>
    <dgm:pt modelId="{5E830888-04CD-468D-BF4A-A705AE4B67B2}" type="pres">
      <dgm:prSet presAssocID="{F9679102-DB2F-4D00-B24F-083E0219E717}" presName="linear" presStyleCnt="0">
        <dgm:presLayoutVars>
          <dgm:animLvl val="lvl"/>
          <dgm:resizeHandles val="exact"/>
        </dgm:presLayoutVars>
      </dgm:prSet>
      <dgm:spPr/>
    </dgm:pt>
    <dgm:pt modelId="{C31B2915-1147-42EA-B5CD-08A21BBCEA10}" type="pres">
      <dgm:prSet presAssocID="{38213686-B6E5-498C-AB32-8C7709CCA47E}" presName="parentText" presStyleLbl="node1" presStyleIdx="0" presStyleCnt="2" custLinFactY="-188464" custLinFactNeighborX="0" custLinFactNeighborY="-200000">
        <dgm:presLayoutVars>
          <dgm:chMax val="0"/>
          <dgm:bulletEnabled val="1"/>
        </dgm:presLayoutVars>
      </dgm:prSet>
      <dgm:spPr/>
    </dgm:pt>
    <dgm:pt modelId="{D70ABE8D-933C-4551-A20A-218B7B2B13A9}" type="pres">
      <dgm:prSet presAssocID="{EA81A67F-8EF8-46BC-9B22-0198473F430A}" presName="spacer" presStyleCnt="0"/>
      <dgm:spPr/>
    </dgm:pt>
    <dgm:pt modelId="{1F44EF4D-7C3D-4887-838B-466287073370}" type="pres">
      <dgm:prSet presAssocID="{3831A49F-DF0C-43DE-9421-FAE16280B97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3239013-1ADC-43EE-A5B9-4C6864CFD4A4}" type="presOf" srcId="{38213686-B6E5-498C-AB32-8C7709CCA47E}" destId="{C31B2915-1147-42EA-B5CD-08A21BBCEA10}" srcOrd="0" destOrd="0" presId="urn:microsoft.com/office/officeart/2005/8/layout/vList2"/>
    <dgm:cxn modelId="{14B2B474-AC31-4307-8E34-A32FC2DC01CD}" type="presOf" srcId="{F9679102-DB2F-4D00-B24F-083E0219E717}" destId="{5E830888-04CD-468D-BF4A-A705AE4B67B2}" srcOrd="0" destOrd="0" presId="urn:microsoft.com/office/officeart/2005/8/layout/vList2"/>
    <dgm:cxn modelId="{627CBDC5-35F4-4F1F-9DB3-724667873039}" srcId="{F9679102-DB2F-4D00-B24F-083E0219E717}" destId="{3831A49F-DF0C-43DE-9421-FAE16280B974}" srcOrd="1" destOrd="0" parTransId="{0239B4F6-07AF-4FBF-9878-DD4229E10C47}" sibTransId="{DB2B6FE3-E4E0-410D-9B47-04E5585093CE}"/>
    <dgm:cxn modelId="{587862F8-C27A-4884-AA64-16AFB3305F5C}" type="presOf" srcId="{3831A49F-DF0C-43DE-9421-FAE16280B974}" destId="{1F44EF4D-7C3D-4887-838B-466287073370}" srcOrd="0" destOrd="0" presId="urn:microsoft.com/office/officeart/2005/8/layout/vList2"/>
    <dgm:cxn modelId="{95EB24FC-C148-4537-B8F9-B28F56367F26}" srcId="{F9679102-DB2F-4D00-B24F-083E0219E717}" destId="{38213686-B6E5-498C-AB32-8C7709CCA47E}" srcOrd="0" destOrd="0" parTransId="{DB0DEC3A-A87A-418A-A1A6-FF2518D31716}" sibTransId="{EA81A67F-8EF8-46BC-9B22-0198473F430A}"/>
    <dgm:cxn modelId="{69A6E80E-FF99-47E7-9546-055BA59F2472}" type="presParOf" srcId="{5E830888-04CD-468D-BF4A-A705AE4B67B2}" destId="{C31B2915-1147-42EA-B5CD-08A21BBCEA10}" srcOrd="0" destOrd="0" presId="urn:microsoft.com/office/officeart/2005/8/layout/vList2"/>
    <dgm:cxn modelId="{F9233ADE-8A12-424B-8A1E-0A8F9DDBFB08}" type="presParOf" srcId="{5E830888-04CD-468D-BF4A-A705AE4B67B2}" destId="{D70ABE8D-933C-4551-A20A-218B7B2B13A9}" srcOrd="1" destOrd="0" presId="urn:microsoft.com/office/officeart/2005/8/layout/vList2"/>
    <dgm:cxn modelId="{A4838B1E-C3B2-4E06-A591-6F32C50DCDE4}" type="presParOf" srcId="{5E830888-04CD-468D-BF4A-A705AE4B67B2}" destId="{1F44EF4D-7C3D-4887-838B-46628707337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B2915-1147-42EA-B5CD-08A21BBCEA10}">
      <dsp:nvSpPr>
        <dsp:cNvPr id="0" name=""/>
        <dsp:cNvSpPr/>
      </dsp:nvSpPr>
      <dsp:spPr>
        <a:xfrm>
          <a:off x="0" y="0"/>
          <a:ext cx="8036174" cy="889200"/>
        </a:xfrm>
        <a:prstGeom prst="round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/>
            <a:t>Egzamin ósmoklasisty</a:t>
          </a:r>
          <a:endParaRPr lang="pl-PL" sz="3800" kern="1200" dirty="0"/>
        </a:p>
      </dsp:txBody>
      <dsp:txXfrm>
        <a:off x="43407" y="43407"/>
        <a:ext cx="7949360" cy="802386"/>
      </dsp:txXfrm>
    </dsp:sp>
    <dsp:sp modelId="{1F44EF4D-7C3D-4887-838B-466287073370}">
      <dsp:nvSpPr>
        <dsp:cNvPr id="0" name=""/>
        <dsp:cNvSpPr/>
      </dsp:nvSpPr>
      <dsp:spPr>
        <a:xfrm>
          <a:off x="0" y="1004980"/>
          <a:ext cx="8036174" cy="889200"/>
        </a:xfrm>
        <a:prstGeom prst="round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/>
            <a:t>Maj 2025</a:t>
          </a:r>
          <a:endParaRPr lang="pl-PL" sz="3800" kern="1200" dirty="0"/>
        </a:p>
      </dsp:txBody>
      <dsp:txXfrm>
        <a:off x="43407" y="1048387"/>
        <a:ext cx="7949360" cy="802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B0389-4822-43B2-A135-5367D0A929A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EE03-0A31-4446-8E40-0DF65B5492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89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1617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357014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04244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61253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354553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33948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34339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972117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1812364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90494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267924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85F83-6FBB-4ADA-8DF8-7D31B2E3329A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47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ke.gov.pl/egzamin-osmoklasisty/informatory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52B5A9D-895B-4CE2-9D66-534F145933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3332374"/>
              </p:ext>
            </p:extLst>
          </p:nvPr>
        </p:nvGraphicFramePr>
        <p:xfrm>
          <a:off x="2077918" y="2967335"/>
          <a:ext cx="8036174" cy="190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Obraz 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958" y="249017"/>
            <a:ext cx="2318084" cy="26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91450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3081" y="2016125"/>
            <a:ext cx="11425881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zgłasza przewodniczącemu zespołu nadzorującego braki w arkuszu egzaminacyjnym i otrzymuje nowy arkusz egzaminacyjny z arkuszy rezerwowych.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Przed rozpoczęciem egzaminu ósmoklasisty z każdego przedmiotu, w wyznaczonych miejscach arkusza egzaminacyjnego (na stronie tytułowej zeszytu zadań egzaminacyjnych oraz na karcie odpowiedzi) uczeń zamieszcza kod ucznia i numer PESEL oraz naklejki przygotowane przez okręgową komisję egzaminacyjną.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</a:t>
            </a:r>
            <a:r>
              <a:rPr lang="pl-PL" b="1" dirty="0">
                <a:solidFill>
                  <a:schemeClr val="accent1"/>
                </a:solidFill>
              </a:rPr>
              <a:t>nie podpisuje </a:t>
            </a:r>
            <a:r>
              <a:rPr lang="pl-PL" dirty="0"/>
              <a:t>arkusza egzaminacyjnego.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76DE436E-D896-4618-BFE2-71F6ACFC3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85968" y="804863"/>
            <a:ext cx="6672646" cy="8397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335" y="3743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608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382" y="310516"/>
            <a:ext cx="1295098" cy="147883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69774" y="2016125"/>
            <a:ext cx="8946292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Po rozdaniu zdającym arkuszy egzaminacyjnych uczniowie spóźnieni nie zostają wpuszczeni do sali egzaminacyjnej.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uzasadnionych przypadkach, jednak nie później niż po zakończeniu czynności organizacyjnych, decyzję o wpuszczeniu do sali egzaminacyjnej ucznia spóźnionego podejmuje Przewodniczący Zespołu Nadzorującego, ale zdający kończy pracę </a:t>
            </a:r>
            <a:br>
              <a:rPr lang="pl-PL" dirty="0"/>
            </a:br>
            <a:r>
              <a:rPr lang="pl-PL" dirty="0"/>
              <a:t>z arkuszem egzaminacyjnym o czasie zapisanym na tablicy (planszy).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75763259-3CD4-459C-B075-00FD2D40894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8655548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zapoznaje się z instrukcją dla zdającego zamieszczoną na 1. i 2. stronie arkusza. Zdający sprawdza, czy arkusz egzaminacyjny jest kompletny i zawiera kolejno ponumerowane wszystkie strony. W razie potrzeby zgłasza braki przewodniczącemu zespołu nadzorującego egzamin i otrzymuje kompletny arkusz.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Jeśli uczeń ukończył pracę przed wyznaczonym czasem, zgłasza to zespołowi nadzorującemu przez podniesienie ręki, zamyka arkusz i odkłada go na brzeg stolika.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Po otrzymaniu pozwolenia na opuszczenie sali uczeń </a:t>
            </a:r>
            <a:r>
              <a:rPr lang="pl-PL" b="1" dirty="0">
                <a:solidFill>
                  <a:srgbClr val="FF0000"/>
                </a:solidFill>
              </a:rPr>
              <a:t>wychodzi, nie zakłócając pracy pozostałym piszącym.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5795C4BD-7F78-4AE7-ABCC-15D2227B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7414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795" y="291240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33108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sposób zaznaczania odpowiedzi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na karcie odpowiedzi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ma dodatkowy czas (5 minut) przeznaczony na sprawdzenie poprawności przeniesienia odpowiedzi na kartę odpowiedzi.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Instrukcja dotycząca sposobu zaznaczania odpowiedzi na karcie odpowiedzi oraz nanoszenia poprawek na karcie odpowiedzi i w zeszycie zadań egzaminacyjnych będzie zamieszczona w arkuszu egzaminacyjnym.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592170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rgbClr val="0070C0"/>
                </a:solidFill>
              </a:rPr>
              <a:t>W skrócie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Uczeń:</a:t>
            </a:r>
          </a:p>
          <a:p>
            <a:pPr marL="0" indent="0" algn="just">
              <a:buNone/>
            </a:pPr>
            <a:r>
              <a:rPr lang="pl-PL" dirty="0"/>
              <a:t>losuje numer stolika, przy którym  będzie pracował</a:t>
            </a:r>
          </a:p>
          <a:p>
            <a:pPr marL="0" indent="0" algn="just">
              <a:buNone/>
            </a:pPr>
            <a:r>
              <a:rPr lang="pl-PL" dirty="0"/>
              <a:t> koduje arkusz egzaminacyjny </a:t>
            </a:r>
          </a:p>
          <a:p>
            <a:pPr marL="0" indent="0" algn="just">
              <a:buNone/>
            </a:pPr>
            <a:r>
              <a:rPr lang="pl-PL" dirty="0"/>
              <a:t> sprawdza kompletność arkusza egzaminacyjnego </a:t>
            </a:r>
          </a:p>
          <a:p>
            <a:pPr marL="0" indent="0" algn="just">
              <a:buNone/>
            </a:pPr>
            <a:r>
              <a:rPr lang="pl-PL" dirty="0"/>
              <a:t> rozpoczyna pracę z arkuszem po otrzymaniu pozwolenia od nauczyciela </a:t>
            </a:r>
          </a:p>
          <a:p>
            <a:pPr marL="0" indent="0" algn="just">
              <a:buNone/>
            </a:pPr>
            <a:r>
              <a:rPr lang="pl-PL" dirty="0"/>
              <a:t> zgłasza konieczność skorzystania z toalety </a:t>
            </a:r>
          </a:p>
          <a:p>
            <a:pPr marL="0" indent="0" algn="just">
              <a:buNone/>
            </a:pPr>
            <a:r>
              <a:rPr lang="pl-PL" dirty="0"/>
              <a:t> oddaje arkusz egzaminacyjny po zakończeniu pracy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23101959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harmonogram przeprowadzania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egzaminu ósmoklasisty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Termin główny</a:t>
            </a:r>
          </a:p>
          <a:p>
            <a:r>
              <a:rPr lang="pl-PL" dirty="0"/>
              <a:t>język polski -  </a:t>
            </a:r>
            <a:r>
              <a:rPr lang="pl-PL" b="1" dirty="0">
                <a:solidFill>
                  <a:srgbClr val="0070C0"/>
                </a:solidFill>
              </a:rPr>
              <a:t>13 maja 2025 r. (wtorek) – godz. 9:00</a:t>
            </a:r>
          </a:p>
          <a:p>
            <a:r>
              <a:rPr lang="pl-PL" dirty="0"/>
              <a:t>matematyka -  </a:t>
            </a:r>
            <a:r>
              <a:rPr lang="pl-PL" b="1" dirty="0">
                <a:solidFill>
                  <a:srgbClr val="0070C0"/>
                </a:solidFill>
              </a:rPr>
              <a:t>14 maja 2025 r. (środa) – godz. 9:00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/>
              <a:t>język obcy nowożytny - </a:t>
            </a:r>
            <a:r>
              <a:rPr lang="pl-PL" b="1" dirty="0">
                <a:solidFill>
                  <a:srgbClr val="0070C0"/>
                </a:solidFill>
              </a:rPr>
              <a:t>15 maja 2025 r. (czwartek) – godz.9:00</a:t>
            </a:r>
            <a:endParaRPr lang="pl-PL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87013757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887" y="2336925"/>
            <a:ext cx="9603275" cy="314327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Terminy dodatkowe:</a:t>
            </a:r>
          </a:p>
          <a:p>
            <a:r>
              <a:rPr lang="pl-PL" b="1" dirty="0"/>
              <a:t> </a:t>
            </a:r>
            <a:r>
              <a:rPr lang="pl-PL" dirty="0"/>
              <a:t>język polski - </a:t>
            </a:r>
            <a:r>
              <a:rPr lang="pl-PL" b="1" dirty="0">
                <a:solidFill>
                  <a:schemeClr val="accent1"/>
                </a:solidFill>
              </a:rPr>
              <a:t>10 czerwca 2025 r. (wtorek) – godz. 9:00</a:t>
            </a:r>
          </a:p>
          <a:p>
            <a:r>
              <a:rPr lang="pl-PL" dirty="0"/>
              <a:t>matematyka - </a:t>
            </a:r>
            <a:r>
              <a:rPr lang="pl-PL" b="1" dirty="0">
                <a:solidFill>
                  <a:schemeClr val="accent1"/>
                </a:solidFill>
              </a:rPr>
              <a:t>11 czerwca 2025 r. (środa) – godz. 9:00</a:t>
            </a:r>
          </a:p>
          <a:p>
            <a:r>
              <a:rPr lang="pl-PL" dirty="0"/>
              <a:t>język obcy nowożytny - </a:t>
            </a:r>
            <a:r>
              <a:rPr lang="pl-PL" b="1" dirty="0">
                <a:solidFill>
                  <a:schemeClr val="accent1"/>
                </a:solidFill>
              </a:rPr>
              <a:t>12 czerwca 2025 r. (czwartek) – godz. 9:00</a:t>
            </a:r>
          </a:p>
          <a:p>
            <a:pPr marL="0" indent="0" algn="just">
              <a:buNone/>
            </a:pPr>
            <a:endParaRPr lang="pl-PL" b="1" dirty="0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16BB9357-9816-4B2B-98B7-81F939BF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7414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863" y="235823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56510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Termin dodatkowy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b="1" dirty="0"/>
              <a:t>Kto przystępuje w terminie dodatkowym?</a:t>
            </a:r>
          </a:p>
          <a:p>
            <a:pPr marL="0" indent="0" algn="just">
              <a:buNone/>
            </a:pPr>
            <a:r>
              <a:rPr lang="pl-PL" dirty="0"/>
              <a:t>W przypadku: </a:t>
            </a:r>
          </a:p>
          <a:p>
            <a:pPr marL="457200" indent="-457200" algn="just">
              <a:buAutoNum type="alphaLcPeriod"/>
            </a:pPr>
            <a:r>
              <a:rPr lang="pl-PL" dirty="0"/>
              <a:t>stwierdzenia niesamodzielnego rozwiązywania zadań przez ucznia </a:t>
            </a:r>
          </a:p>
          <a:p>
            <a:pPr marL="457200" indent="-457200" algn="just">
              <a:buAutoNum type="alphaLcPeriod"/>
            </a:pPr>
            <a:r>
              <a:rPr lang="pl-PL" dirty="0"/>
              <a:t>wniesienia lub korzystania przez ucznia w sali egzaminacyjnej z urządzenia telekomunikacyjnego albo materiałów lub przyborów pomocniczych niewymienionych w komunikacie o przyborach </a:t>
            </a:r>
          </a:p>
          <a:p>
            <a:pPr marL="457200" indent="-457200" algn="just">
              <a:buAutoNum type="alphaLcPeriod"/>
            </a:pPr>
            <a:r>
              <a:rPr lang="pl-PL" dirty="0"/>
              <a:t>zakłócania przez ucznia prawidłowego przebiegu egzaminu ósmoklasisty z danego przedmiotu, </a:t>
            </a:r>
            <a:br>
              <a:rPr lang="pl-PL" dirty="0"/>
            </a:br>
            <a:r>
              <a:rPr lang="pl-PL" dirty="0"/>
              <a:t>w sposób utrudniający pracę pozostałym uczniom </a:t>
            </a:r>
          </a:p>
          <a:p>
            <a:pPr marL="0" indent="0" algn="just">
              <a:buNone/>
            </a:pPr>
            <a:r>
              <a:rPr lang="pl-PL" dirty="0"/>
              <a:t>Przewodniczący Zespołu Egzaminacyjnego (dyrektor szkoły)  przerywa i unieważnia temu uczniowi egzamin ósmoklasisty z danego przedmiotu.</a:t>
            </a: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86504097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Ogłoszenie wyników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Termin ogłaszania wyników egzaminu ósmoklasisty, </a:t>
            </a:r>
            <a:br>
              <a:rPr lang="pl-PL" dirty="0"/>
            </a:br>
            <a:r>
              <a:rPr lang="pl-PL" dirty="0"/>
              <a:t>w tym termin przekazania wyników szkołom</a:t>
            </a:r>
          </a:p>
          <a:p>
            <a:pPr marL="0" indent="0" algn="ctr">
              <a:buNone/>
            </a:pPr>
            <a:r>
              <a:rPr lang="pl-PL" b="1" dirty="0"/>
              <a:t>4 lipca 2025 r.</a:t>
            </a:r>
          </a:p>
          <a:p>
            <a:pPr marL="0" indent="0" algn="ctr">
              <a:buNone/>
            </a:pPr>
            <a:r>
              <a:rPr lang="pl-PL" dirty="0"/>
              <a:t>Termin przekazania szkołom zaświadczeń i informacji</a:t>
            </a:r>
          </a:p>
          <a:p>
            <a:pPr marL="0" indent="0" algn="ctr">
              <a:buNone/>
            </a:pPr>
            <a:r>
              <a:rPr lang="pt-BR" b="1" dirty="0"/>
              <a:t>do </a:t>
            </a:r>
            <a:r>
              <a:rPr lang="pl-PL" b="1" dirty="0"/>
              <a:t>4</a:t>
            </a:r>
            <a:r>
              <a:rPr lang="pt-BR" b="1" dirty="0"/>
              <a:t> lipca 202</a:t>
            </a:r>
            <a:r>
              <a:rPr lang="pl-PL" b="1" dirty="0"/>
              <a:t>5</a:t>
            </a:r>
            <a:r>
              <a:rPr lang="pt-BR" b="1" dirty="0"/>
              <a:t> r.</a:t>
            </a:r>
            <a:endParaRPr lang="pl-PL" b="1" dirty="0"/>
          </a:p>
          <a:p>
            <a:pPr marL="0" indent="0" algn="ctr">
              <a:buNone/>
            </a:pPr>
            <a:r>
              <a:rPr lang="pl-PL" dirty="0"/>
              <a:t>Termin wydania zdającym zaświadczeń oraz informacji</a:t>
            </a:r>
          </a:p>
          <a:p>
            <a:pPr marL="0" indent="0" algn="ctr">
              <a:buNone/>
            </a:pPr>
            <a:r>
              <a:rPr lang="pl-PL" b="1" dirty="0"/>
              <a:t>4 lipca 2025 r. </a:t>
            </a:r>
          </a:p>
        </p:txBody>
      </p:sp>
    </p:spTree>
    <p:extLst>
      <p:ext uri="{BB962C8B-B14F-4D97-AF65-F5344CB8AC3E}">
        <p14:creationId xmlns:p14="http://schemas.microsoft.com/office/powerpoint/2010/main" val="3700080002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DD6942-59BD-4F59-863F-DD813D0E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>
                <a:solidFill>
                  <a:srgbClr val="0070C0"/>
                </a:solidFill>
              </a:rPr>
              <a:t>Arkusz egzaminacyjny do egzaminu ósmoklasisty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z języka polskiego, matematyki i języka obcego nowożytnego – schemat</a:t>
            </a:r>
          </a:p>
        </p:txBody>
      </p:sp>
      <p:pic>
        <p:nvPicPr>
          <p:cNvPr id="1026" name="Picture 2" descr="Egzamin ósmoklasisty | Szkoła Podstawowa nr 14">
            <a:extLst>
              <a:ext uri="{FF2B5EF4-FFF2-40B4-BE49-F238E27FC236}">
                <a16:creationId xmlns:a16="http://schemas.microsoft.com/office/drawing/2014/main" id="{4FB34714-4D9D-4971-BDF4-427EA288F1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545556"/>
            <a:ext cx="50006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970925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AB0E4-3427-4A6A-A4E3-965E4398F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2509" y="2016125"/>
            <a:ext cx="11689492" cy="3449638"/>
          </a:xfrm>
        </p:spPr>
        <p:txBody>
          <a:bodyPr>
            <a:normAutofit/>
          </a:bodyPr>
          <a:lstStyle/>
          <a:p>
            <a:pPr marL="0" indent="0">
              <a:buClr>
                <a:srgbClr val="4D7830"/>
              </a:buClr>
              <a:buNone/>
              <a:defRPr/>
            </a:pPr>
            <a:r>
              <a:rPr lang="pl-PL" dirty="0">
                <a:latin typeface="Gill Sans MT" panose="020B0502020104020203" pitchFamily="34" charset="-18"/>
              </a:rPr>
              <a:t> </a:t>
            </a:r>
            <a:r>
              <a:rPr lang="pl-PL" sz="1600" b="1" kern="0" dirty="0">
                <a:solidFill>
                  <a:srgbClr val="000000"/>
                </a:solidFill>
                <a:latin typeface="Arial" charset="0"/>
                <a:cs typeface="Arial" charset="0"/>
              </a:rPr>
              <a:t>Egzamin ósmoklasisty: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pełni dwie zasadnicze funkcje:</a:t>
            </a:r>
          </a:p>
          <a:p>
            <a:pPr marL="742950" lvl="1" indent="-285750">
              <a:buClr>
                <a:srgbClr val="002060"/>
              </a:buClr>
              <a:buFont typeface="Times New Roman" panose="02020603050405020304" pitchFamily="18" charset="0"/>
              <a:buChar char="─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określa poziom wykształcenia ogólnego w zakresie przedmiotów egzaminacyjnych</a:t>
            </a:r>
          </a:p>
          <a:p>
            <a:pPr marL="742950" lvl="1" indent="-285750">
              <a:buClr>
                <a:srgbClr val="002060"/>
              </a:buClr>
              <a:buFont typeface="Times New Roman" panose="02020603050405020304" pitchFamily="18" charset="0"/>
              <a:buChar char="─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zastępuje egzaminy wstępne do szkół ponadpodstawowych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jest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obowiązkowy</a:t>
            </a:r>
            <a:r>
              <a:rPr lang="pl-PL" sz="1600" kern="0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– uczeń musi do niego przystąpić, aby ukończyć szkołę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nie ma</a:t>
            </a:r>
            <a:r>
              <a:rPr lang="pl-PL" sz="1600" kern="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progu „zaliczenia” – egzaminu nie można „nie zdać”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jest przeprowadzany w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maju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(w czerwcu sesja dodatkowa)</a:t>
            </a:r>
            <a:endParaRPr lang="pl-PL" sz="1600" b="1" kern="0" dirty="0">
              <a:solidFill>
                <a:srgbClr val="4D7830"/>
              </a:solidFill>
              <a:latin typeface="Arial" charset="0"/>
              <a:cs typeface="Arial" charset="0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trwa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3 dni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(1. dnia – język polski, 2. dnia – matematyka, 3. dnia – język obcy).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D5704BF-3A92-49B3-A3B7-C35E625E4563}"/>
              </a:ext>
            </a:extLst>
          </p:cNvPr>
          <p:cNvSpPr/>
          <p:nvPr/>
        </p:nvSpPr>
        <p:spPr>
          <a:xfrm>
            <a:off x="3298584" y="804519"/>
            <a:ext cx="44085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614" y="5267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18884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Uczeń lub jego rodzice mają prawo wglądu do sprawdzonej i ocenionej pracy egzaminacyjnej tego ucznia, w miejscu i czasie wskazanym przez dyrektora okręgowej komisji egzaminacyjnej, w terminie 6 miesięcy od dnia wydania przez okręgową komisję egzaminacyjną zaświadczeń o szczegółowych wynikach egzaminu ósmoklasisty.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99084888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2. Nie dopuszcza się możliwości dokonywania wglądu przez pełnomocnika lub z udziałem pełnomocnika albo innej osoby wskazanej przez zdającego lub jego rodziców.</a:t>
            </a:r>
          </a:p>
          <a:p>
            <a:pPr marL="0" indent="0" algn="just">
              <a:buNone/>
            </a:pPr>
            <a:r>
              <a:rPr lang="pl-PL" dirty="0"/>
              <a:t>3. Pracę egzaminacyjną stanowi kompletny arkusz egzaminacyjny (tj. zeszyt zadań</a:t>
            </a:r>
            <a:br>
              <a:rPr lang="pl-PL" dirty="0"/>
            </a:br>
            <a:r>
              <a:rPr lang="pl-PL" dirty="0"/>
              <a:t>egzaminacyjnych oraz karta odpowiedzi) oraz – w przypadku arkuszy w dostosowanej</a:t>
            </a:r>
            <a:br>
              <a:rPr lang="pl-PL" dirty="0"/>
            </a:br>
            <a:r>
              <a:rPr lang="pl-PL" dirty="0"/>
              <a:t>formie – wszystkie inne materiały wytworzone przez ucznia i/lub nauczyciela</a:t>
            </a:r>
            <a:br>
              <a:rPr lang="pl-PL" dirty="0"/>
            </a:br>
            <a:r>
              <a:rPr lang="pl-PL" dirty="0"/>
              <a:t>wspomagającego podczas egzaminu.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535426275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4. Wniosek o wgląd do pracy egzaminacyjnej składa się do dyrektora właściwej okręgowej komisji egzaminacyjnej. Wniosek może być złożony osobiście przez uprawnioną osobę lub osobę występującą w imieniu zdającego albo przesłany do OKE drogą elektroniczną, faksem lub pocztą tradycyjną.</a:t>
            </a:r>
          </a:p>
          <a:p>
            <a:pPr marL="0" indent="0" algn="just">
              <a:buNone/>
            </a:pPr>
            <a:r>
              <a:rPr lang="pl-PL" dirty="0"/>
              <a:t>5. Wnioski o wgląd są przyjmowane i rozpatrywane od dnia udostępnienia w ZIU (SIOEO) informacji o wynikach egzaminu ósmoklasisty, tj. od 1 lipca 2025 r., zgodnie z kolejnością wpływu.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9143275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WYNIKI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pl-PL" dirty="0"/>
              <a:t>Wyniki egzaminu ósmoklasisty są przedstawiane w procentach i na skali centylowej.</a:t>
            </a:r>
          </a:p>
          <a:p>
            <a:pPr marL="457200" indent="-457200">
              <a:buAutoNum type="arabicPeriod"/>
            </a:pPr>
            <a:r>
              <a:rPr lang="pl-PL" dirty="0"/>
              <a:t>Wyniki egzaminu ósmoklasisty obejmują:</a:t>
            </a:r>
            <a:br>
              <a:rPr lang="pl-PL" dirty="0"/>
            </a:br>
            <a:r>
              <a:rPr lang="pl-PL" dirty="0"/>
              <a:t>a. wynik z języka polskiego</a:t>
            </a:r>
            <a:br>
              <a:rPr lang="pl-PL" dirty="0"/>
            </a:br>
            <a:r>
              <a:rPr lang="pl-PL" dirty="0"/>
              <a:t>b. wynik z matematyki</a:t>
            </a:r>
            <a:br>
              <a:rPr lang="pl-PL" dirty="0"/>
            </a:br>
            <a:r>
              <a:rPr lang="pl-PL" dirty="0"/>
              <a:t>c. wynik z języka obcego nowożytnego</a:t>
            </a:r>
          </a:p>
          <a:p>
            <a:pPr marL="457200" indent="-457200" algn="just">
              <a:buAutoNum type="arabicPeriod"/>
            </a:pPr>
            <a:r>
              <a:rPr lang="pl-PL" dirty="0"/>
              <a:t>Wyniki egzaminu ósmoklasisty w procentach ustala dyrektor okręgowej komisji</a:t>
            </a:r>
            <a:br>
              <a:rPr lang="pl-PL" dirty="0"/>
            </a:br>
            <a:r>
              <a:rPr lang="pl-PL" dirty="0"/>
              <a:t>egzaminacyjnej na podstawie liczby punktów przyznanych przez egzaminatorów</a:t>
            </a:r>
            <a:br>
              <a:rPr lang="pl-PL" dirty="0"/>
            </a:br>
            <a:r>
              <a:rPr lang="pl-PL" dirty="0"/>
              <a:t>sprawdzających prace egzaminacyjne oraz elektronicznego odczytu kart odpowiedzi –</a:t>
            </a:r>
            <a:br>
              <a:rPr lang="pl-PL" dirty="0"/>
            </a:br>
            <a:r>
              <a:rPr lang="pl-PL" dirty="0"/>
              <a:t>w przypadku wykorzystania do sprawdzania prac egzaminacyjnych narzędzi</a:t>
            </a:r>
            <a:br>
              <a:rPr lang="pl-PL" dirty="0"/>
            </a:br>
            <a:r>
              <a:rPr lang="pl-PL" dirty="0"/>
              <a:t>elektronicznych.</a:t>
            </a:r>
          </a:p>
        </p:txBody>
      </p:sp>
    </p:spTree>
    <p:extLst>
      <p:ext uri="{BB962C8B-B14F-4D97-AF65-F5344CB8AC3E}">
        <p14:creationId xmlns:p14="http://schemas.microsoft.com/office/powerpoint/2010/main" val="4004682443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WYNIKI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 startAt="4"/>
            </a:pPr>
            <a:r>
              <a:rPr lang="pl-PL" dirty="0"/>
              <a:t>Wyniki egzaminu ósmoklasisty na skali centylowej opracowuje Centralna Komisja</a:t>
            </a:r>
            <a:br>
              <a:rPr lang="pl-PL" dirty="0"/>
            </a:br>
            <a:r>
              <a:rPr lang="pl-PL" dirty="0"/>
              <a:t>Egzaminacyjna na podstawie wyników ustalonych przez dyrektorów okręgowych komisji egzaminacyjnych.</a:t>
            </a:r>
          </a:p>
          <a:p>
            <a:pPr marL="457200" indent="-457200" algn="just">
              <a:buAutoNum type="arabicPeriod" startAt="4"/>
            </a:pPr>
            <a:r>
              <a:rPr lang="pl-PL" dirty="0"/>
              <a:t>Wyniki egzaminu ósmoklasisty są ostateczne i nie służy na nie skarga do sądu</a:t>
            </a:r>
            <a:br>
              <a:rPr lang="pl-PL" dirty="0"/>
            </a:br>
            <a:r>
              <a:rPr lang="pl-PL" dirty="0"/>
              <a:t>administracyjnego.</a:t>
            </a:r>
          </a:p>
          <a:p>
            <a:pPr marL="457200" indent="-457200" algn="just">
              <a:buAutoNum type="arabicPeriod" startAt="4"/>
            </a:pPr>
            <a:r>
              <a:rPr lang="pl-PL" dirty="0"/>
              <a:t>Wyniki egzaminu ósmoklasisty nie wpływają na ukończenie szkoły.</a:t>
            </a:r>
          </a:p>
        </p:txBody>
      </p:sp>
    </p:spTree>
    <p:extLst>
      <p:ext uri="{BB962C8B-B14F-4D97-AF65-F5344CB8AC3E}">
        <p14:creationId xmlns:p14="http://schemas.microsoft.com/office/powerpoint/2010/main" val="1906811609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www.cke.gov.pl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Więcej informacji o egzaminie ósmoklasisty, w tym przykładowe zadania wraz</a:t>
            </a:r>
            <a:br>
              <a:rPr lang="pl-PL" dirty="0"/>
            </a:br>
            <a:r>
              <a:rPr lang="pl-PL" dirty="0"/>
              <a:t>z rozwiązaniami, jest dostępnych w informatorach o egzaminie ósmoklasisty opublikowanych na stronie internetowej Centralnej Komisji </a:t>
            </a:r>
            <a:r>
              <a:rPr lang="pl-PL"/>
              <a:t>Egzaminacyjnej </a:t>
            </a:r>
            <a:r>
              <a:rPr lang="pl-PL">
                <a:hlinkClick r:id="rId2"/>
              </a:rPr>
              <a:t>https</a:t>
            </a:r>
            <a:r>
              <a:rPr lang="pl-PL" dirty="0">
                <a:hlinkClick r:id="rId2"/>
              </a:rPr>
              <a:t>://cke.gov.pl/egzamin-osmoklasisty/</a:t>
            </a:r>
            <a:r>
              <a:rPr lang="pl-PL">
                <a:hlinkClick r:id="rId2"/>
              </a:rPr>
              <a:t>informatory/</a:t>
            </a:r>
            <a:r>
              <a:rPr lang="pl-PL"/>
              <a:t> </a:t>
            </a:r>
            <a:br>
              <a:rPr lang="pl-PL" dirty="0"/>
            </a:br>
            <a:r>
              <a:rPr lang="pl-PL" dirty="0"/>
              <a:t>lub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na stronie internetowej Okręgowej Komisji Egzaminacyjnej w Krakowie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>
                <a:solidFill>
                  <a:srgbClr val="FF0000"/>
                </a:solidFill>
              </a:rPr>
              <a:t>http://www.oke.krakow.pl</a:t>
            </a:r>
          </a:p>
        </p:txBody>
      </p:sp>
    </p:spTree>
    <p:extLst>
      <p:ext uri="{BB962C8B-B14F-4D97-AF65-F5344CB8AC3E}">
        <p14:creationId xmlns:p14="http://schemas.microsoft.com/office/powerpoint/2010/main" val="1278138411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047015F-EB2F-4EFB-A52E-4DC9BD8D5F86}"/>
              </a:ext>
            </a:extLst>
          </p:cNvPr>
          <p:cNvSpPr/>
          <p:nvPr/>
        </p:nvSpPr>
        <p:spPr>
          <a:xfrm>
            <a:off x="2248609" y="2183017"/>
            <a:ext cx="7185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91017962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3169" y="2016125"/>
            <a:ext cx="10906896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Przeprowadzany jest w formie pisemnej.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 każdego przedmiotu jest przeprowadzany innego dnia.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Pierwszego dnia jest przeprowadzany egzamin z języka polskiego, który trwa </a:t>
            </a:r>
            <a:r>
              <a:rPr lang="pl-PL" b="1" dirty="0"/>
              <a:t>120 minut.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Drugiego dnia jest przeprowadzany egzamin z matematyki, który trwa </a:t>
            </a:r>
            <a:r>
              <a:rPr lang="pl-PL" b="1" dirty="0"/>
              <a:t>100 minut.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Trzeciego dnia jest przeprowadzany egzamin z języka obcego nowożytnego, który trwa </a:t>
            </a:r>
            <a:r>
              <a:rPr lang="pl-PL" b="1" dirty="0"/>
              <a:t>90 minut.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Do czasu trwania egzaminu ósmoklasisty z każdego przedmiotu nie wlicza się czasu przeznaczonego na sprawdzenie przez ucznia poprawności przeniesienia odpowiedzi na kartę odpowiedzi (5 minut).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22ED88CA-61AC-424A-86A1-7BF0E8BC4A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402385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317" y="449061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8208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Przedłużenie czasu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Przedłużenie czasu w przypadku dostosowania warunków lub formy przeprowadzania egzaminu: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39515140-C8F4-4C0F-A55D-743557A27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0886"/>
              </p:ext>
            </p:extLst>
          </p:nvPr>
        </p:nvGraphicFramePr>
        <p:xfrm>
          <a:off x="4031615" y="3017043"/>
          <a:ext cx="4443095" cy="2067560"/>
        </p:xfrm>
        <a:graphic>
          <a:graphicData uri="http://schemas.openxmlformats.org/drawingml/2006/table">
            <a:tbl>
              <a:tblPr/>
              <a:tblGrid>
                <a:gridCol w="1594515">
                  <a:extLst>
                    <a:ext uri="{9D8B030D-6E8A-4147-A177-3AD203B41FA5}">
                      <a16:colId xmlns:a16="http://schemas.microsoft.com/office/drawing/2014/main" val="136718933"/>
                    </a:ext>
                  </a:extLst>
                </a:gridCol>
                <a:gridCol w="1424290">
                  <a:extLst>
                    <a:ext uri="{9D8B030D-6E8A-4147-A177-3AD203B41FA5}">
                      <a16:colId xmlns:a16="http://schemas.microsoft.com/office/drawing/2014/main" val="2574165376"/>
                    </a:ext>
                  </a:extLst>
                </a:gridCol>
                <a:gridCol w="1424290">
                  <a:extLst>
                    <a:ext uri="{9D8B030D-6E8A-4147-A177-3AD203B41FA5}">
                      <a16:colId xmlns:a16="http://schemas.microsoft.com/office/drawing/2014/main" val="1271062061"/>
                    </a:ext>
                  </a:extLst>
                </a:gridCol>
              </a:tblGrid>
              <a:tr h="391428">
                <a:tc gridSpan="2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b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Czas trwania (min.)</a:t>
                      </a:r>
                      <a:endParaRPr lang="pl-PL">
                        <a:effectLst/>
                      </a:endParaRPr>
                    </a:p>
                  </a:txBody>
                  <a:tcPr marL="6350" marR="63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31119664"/>
                  </a:ext>
                </a:extLst>
              </a:tr>
              <a:tr h="792175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arkusz</a:t>
                      </a:r>
                      <a:endParaRPr lang="pl-PL">
                        <a:effectLst/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standar­dowy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przedłużenie czasu,</a:t>
                      </a:r>
                      <a:b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 którym mowa w pkt. 17.</a:t>
                      </a:r>
                      <a:endParaRPr lang="pl-PL">
                        <a:effectLst/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Komunikatu CKE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098996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język polski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180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376673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matematyka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150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984212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język obcy nowożytny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135</a:t>
                      </a:r>
                      <a:endParaRPr lang="pl-PL" dirty="0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08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01659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736" y="2016125"/>
            <a:ext cx="9020108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Zdającym nie wolno wnosić do sali egzaminacyjnej urządzeń telekomunikacyjnych     </a:t>
            </a:r>
            <a:br>
              <a:rPr lang="pl-PL" dirty="0"/>
            </a:br>
            <a:r>
              <a:rPr lang="pl-PL" dirty="0"/>
              <a:t> bądź korzystania z takich urządzeń w tej sali.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do sali egzaminacyjnej mogą wnieść wyłącznie następujące przybory:</a:t>
            </a:r>
          </a:p>
          <a:p>
            <a:pPr marL="457200" indent="-457200" algn="just">
              <a:buAutoNum type="alphaLcPeriod"/>
            </a:pPr>
            <a:r>
              <a:rPr lang="pl-PL" dirty="0"/>
              <a:t>w przypadku egzaminu ósmoklasisty z każdego przedmiotu – długopis (lub pióro) </a:t>
            </a:r>
            <a:br>
              <a:rPr lang="pl-PL" dirty="0"/>
            </a:br>
            <a:r>
              <a:rPr lang="pl-PL" dirty="0"/>
              <a:t>z czarnym tuszem/atramentem (niedozwolone jest korzystanie z długopisów zmazywalnych/ścieralnych) </a:t>
            </a:r>
          </a:p>
          <a:p>
            <a:pPr marL="457200" indent="-457200" algn="just">
              <a:buAutoNum type="alphaLcPeriod"/>
            </a:pPr>
            <a:r>
              <a:rPr lang="pl-PL" dirty="0"/>
              <a:t>dodatkowo w przypadku egzaminu z matematyki – linijkę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A9A85F8-3AEE-493E-815A-5BEDF368778C}"/>
              </a:ext>
            </a:extLst>
          </p:cNvPr>
          <p:cNvSpPr/>
          <p:nvPr/>
        </p:nvSpPr>
        <p:spPr>
          <a:xfrm>
            <a:off x="3490944" y="804519"/>
            <a:ext cx="4023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062" y="5267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312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6077" y="2016125"/>
            <a:ext cx="9604375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mogą również wnieść do sali egzaminacyjnej małą butelkę wody. Podczas pracy </a:t>
            </a:r>
            <a:br>
              <a:rPr lang="pl-PL" dirty="0"/>
            </a:br>
            <a:r>
              <a:rPr lang="pl-PL" dirty="0"/>
              <a:t>z arkuszem egzaminacyjnym butelka powinna stać na podłodze przy nodze stolika, aby uczeń przypadkowo nie zalał materiałów egzaminacyjnych.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powinni mieć przy sobie dokument stwierdzający tożsamość (np. legitymację szkolną) i okazać go w razie potrzeby. W przypadku braku odpowiedniego dokumentu tożsamość ucznia może być potwierdzona przez jego wychowawcę lub innego nauczyciela danej szkoły.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257A851-C2FB-44E6-B9E8-BAEB5CD6368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072" y="402077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6747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4357" y="2016125"/>
            <a:ext cx="8674443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O godzinie wyznaczonej przez przewodniczącego zespołu egzaminacyjnego uczniowie wchodzą do sali egzaminacyjnej pojedynczo; przewodniczący zespołu nadzorującego lub członek zespołu nadzorującego losuje w ich obecności numery stolików, przy których będą pracować.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Każdy zdający zajmuje miejsce przy stoliku, którego numer został dla niego wylosowany.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C1DF2F7-3F29-46D2-9E9A-FFA55B17621D}"/>
              </a:ext>
            </a:extLst>
          </p:cNvPr>
          <p:cNvSpPr/>
          <p:nvPr/>
        </p:nvSpPr>
        <p:spPr>
          <a:xfrm>
            <a:off x="3587124" y="804519"/>
            <a:ext cx="3831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22" y="504479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9803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czasie trwania egzaminu ósmoklasisty z danego przedmiotu uczniowie nie powinni opuszczać sali egzaminacyjnej. W uzasadnionych przypadkach przewodniczący zespołu nadzorującego może zezwolić uczniowi na opuszczenie sali egzaminacyjnej po zapewnieniu warunków wykluczających możliwość kontaktowania się ucznia z innymi osobami, z wyjątkiem osób udzielających pomocy medycznej.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przypadku konieczności wyjścia z sali zdający sygnalizuje taką potrzebę przez podniesienie ręki.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E002E8C-1070-4DA3-91D2-E2C390B54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638" y="174523"/>
            <a:ext cx="1514706" cy="1555424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EBF434AC-0210-42D5-A9E1-DF080AFE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3831498" cy="15881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 </a:t>
            </a:r>
            <a:b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739" y="360514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42326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0790" y="2016125"/>
            <a:ext cx="9135762" cy="344963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Członkowie zespołu nadzorującego mogą udzielać odpowiedzi na pytania zdających związane wyłącznie z kodowaniem arkusza oraz instrukcją dla zdającego. W czasie trwania egzaminu ósmoklasisty uczniom </a:t>
            </a:r>
            <a:r>
              <a:rPr lang="pl-PL" b="1" dirty="0"/>
              <a:t>nie udziela się żadnych wyjaśnień </a:t>
            </a:r>
            <a:r>
              <a:rPr lang="pl-PL" dirty="0"/>
              <a:t>dotyczących zadań egzaminacyjnych ani ich nie komentuje.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Uczeń, który jest chory, może korzystać w czasie trwania egzaminu ósmoklasisty </a:t>
            </a:r>
            <a:br>
              <a:rPr lang="pl-PL" dirty="0"/>
            </a:br>
            <a:r>
              <a:rPr lang="pl-PL" dirty="0"/>
              <a:t>z zaleconego przez lekarza sprzętu medycznego i leków koniecznych ze względu na chorobę, </a:t>
            </a:r>
            <a:r>
              <a:rPr lang="pl-PL" b="1" dirty="0"/>
              <a:t>pod warunkiem że taka konieczność została zgłoszona </a:t>
            </a:r>
            <a:r>
              <a:rPr lang="pl-PL" dirty="0"/>
              <a:t>przewodniczącemu zespołu egzaminacyjnego przed rozpoczęciem egzaminu ósmoklasisty z danego przedmiotu.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3C4850A2-5F6A-4BE6-85AA-A73865F3552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90" y="415931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5340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854</TotalTime>
  <Words>1553</Words>
  <Application>Microsoft Office PowerPoint</Application>
  <PresentationFormat>Panoramiczny</PresentationFormat>
  <Paragraphs>123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Gill Sans MT</vt:lpstr>
      <vt:lpstr>Times New Roman</vt:lpstr>
      <vt:lpstr>Wingdings</vt:lpstr>
      <vt:lpstr>Galeria</vt:lpstr>
      <vt:lpstr>Prezentacja programu PowerPoint</vt:lpstr>
      <vt:lpstr>Prezentacja programu PowerPoint</vt:lpstr>
      <vt:lpstr>EGZAMIN  </vt:lpstr>
      <vt:lpstr>Przedłużenie czasu</vt:lpstr>
      <vt:lpstr>Prezentacja programu PowerPoint</vt:lpstr>
      <vt:lpstr>EGZAMIN </vt:lpstr>
      <vt:lpstr>Prezentacja programu PowerPoint</vt:lpstr>
      <vt:lpstr>EGZAMIN  </vt:lpstr>
      <vt:lpstr>EGZAMIN </vt:lpstr>
      <vt:lpstr>EGZAMIN </vt:lpstr>
      <vt:lpstr>EGZAMIN </vt:lpstr>
      <vt:lpstr>EGZAMIN </vt:lpstr>
      <vt:lpstr>sposób zaznaczania odpowiedzi  na karcie odpowiedzi </vt:lpstr>
      <vt:lpstr>W skrócie</vt:lpstr>
      <vt:lpstr>harmonogram przeprowadzania  egzaminu ósmoklasisty</vt:lpstr>
      <vt:lpstr>EGZAMIN </vt:lpstr>
      <vt:lpstr>Termin dodatkowy</vt:lpstr>
      <vt:lpstr>Ogłoszenie wyników</vt:lpstr>
      <vt:lpstr>Arkusz egzaminacyjny do egzaminu ósmoklasisty  z języka polskiego, matematyki i języka obcego nowożytnego – schemat</vt:lpstr>
      <vt:lpstr>możliwość wglądu do sprawdzonej  i ocenionej pracy egzaminacyjnej.</vt:lpstr>
      <vt:lpstr>możliwość wglądu do sprawdzonej  i ocenionej pracy egzaminacyjnej.</vt:lpstr>
      <vt:lpstr>możliwość wglądu do sprawdzonej  i ocenionej pracy egzaminacyjnej.</vt:lpstr>
      <vt:lpstr>WYNIKI EGZAMINU ÓSMOKLASISTY</vt:lpstr>
      <vt:lpstr>WYNIKI EGZAMINU ÓSMOKLASISTY</vt:lpstr>
      <vt:lpstr>www.cke.gov.pl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Karol Kowalczyk</dc:creator>
  <cp:lastModifiedBy>Bożena Smoroń-Kowalczyk</cp:lastModifiedBy>
  <cp:revision>220</cp:revision>
  <dcterms:created xsi:type="dcterms:W3CDTF">2021-01-18T12:02:44Z</dcterms:created>
  <dcterms:modified xsi:type="dcterms:W3CDTF">2025-01-16T09:15:58Z</dcterms:modified>
</cp:coreProperties>
</file>