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9"/>
  </p:notesMasterIdLst>
  <p:sldIdLst>
    <p:sldId id="305" r:id="rId2"/>
    <p:sldId id="314" r:id="rId3"/>
    <p:sldId id="268" r:id="rId4"/>
    <p:sldId id="295" r:id="rId5"/>
    <p:sldId id="269" r:id="rId6"/>
    <p:sldId id="270" r:id="rId7"/>
    <p:sldId id="271" r:id="rId8"/>
    <p:sldId id="272" r:id="rId9"/>
    <p:sldId id="273" r:id="rId10"/>
    <p:sldId id="274" r:id="rId11"/>
    <p:sldId id="275" r:id="rId12"/>
    <p:sldId id="276" r:id="rId13"/>
    <p:sldId id="283" r:id="rId14"/>
    <p:sldId id="281" r:id="rId15"/>
    <p:sldId id="278" r:id="rId16"/>
    <p:sldId id="294" r:id="rId17"/>
    <p:sldId id="284" r:id="rId18"/>
    <p:sldId id="298" r:id="rId19"/>
    <p:sldId id="289" r:id="rId20"/>
    <p:sldId id="302" r:id="rId21"/>
    <p:sldId id="303" r:id="rId22"/>
    <p:sldId id="310" r:id="rId23"/>
    <p:sldId id="311" r:id="rId24"/>
    <p:sldId id="290" r:id="rId25"/>
    <p:sldId id="309" r:id="rId26"/>
    <p:sldId id="313" r:id="rId27"/>
    <p:sldId id="306" r:id="rId2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7" d="100"/>
          <a:sy n="107" d="100"/>
        </p:scale>
        <p:origin x="714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9679102-DB2F-4D00-B24F-083E0219E717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38213686-B6E5-498C-AB32-8C7709CCA47E}">
      <dgm:prSet/>
      <dgm:spPr>
        <a:solidFill>
          <a:srgbClr val="0070C0"/>
        </a:solidFill>
      </dgm:spPr>
      <dgm:t>
        <a:bodyPr/>
        <a:lstStyle/>
        <a:p>
          <a:pPr algn="ctr"/>
          <a:r>
            <a:rPr lang="pl-PL" b="1" dirty="0"/>
            <a:t>Egzamin ósmoklasisty</a:t>
          </a:r>
          <a:endParaRPr lang="pl-PL" dirty="0"/>
        </a:p>
      </dgm:t>
    </dgm:pt>
    <dgm:pt modelId="{DB0DEC3A-A87A-418A-A1A6-FF2518D31716}" type="parTrans" cxnId="{95EB24FC-C148-4537-B8F9-B28F56367F26}">
      <dgm:prSet/>
      <dgm:spPr/>
      <dgm:t>
        <a:bodyPr/>
        <a:lstStyle/>
        <a:p>
          <a:endParaRPr lang="pl-PL"/>
        </a:p>
      </dgm:t>
    </dgm:pt>
    <dgm:pt modelId="{EA81A67F-8EF8-46BC-9B22-0198473F430A}" type="sibTrans" cxnId="{95EB24FC-C148-4537-B8F9-B28F56367F26}">
      <dgm:prSet/>
      <dgm:spPr/>
      <dgm:t>
        <a:bodyPr/>
        <a:lstStyle/>
        <a:p>
          <a:endParaRPr lang="pl-PL"/>
        </a:p>
      </dgm:t>
    </dgm:pt>
    <dgm:pt modelId="{3831A49F-DF0C-43DE-9421-FAE16280B974}">
      <dgm:prSet/>
      <dgm:spPr>
        <a:solidFill>
          <a:srgbClr val="0070C0"/>
        </a:solidFill>
      </dgm:spPr>
      <dgm:t>
        <a:bodyPr/>
        <a:lstStyle/>
        <a:p>
          <a:pPr algn="ctr"/>
          <a:r>
            <a:rPr lang="pl-PL" b="1"/>
            <a:t>Maj 2023</a:t>
          </a:r>
          <a:endParaRPr lang="pl-PL" dirty="0"/>
        </a:p>
      </dgm:t>
    </dgm:pt>
    <dgm:pt modelId="{0239B4F6-07AF-4FBF-9878-DD4229E10C47}" type="parTrans" cxnId="{627CBDC5-35F4-4F1F-9DB3-724667873039}">
      <dgm:prSet/>
      <dgm:spPr/>
      <dgm:t>
        <a:bodyPr/>
        <a:lstStyle/>
        <a:p>
          <a:endParaRPr lang="pl-PL"/>
        </a:p>
      </dgm:t>
    </dgm:pt>
    <dgm:pt modelId="{DB2B6FE3-E4E0-410D-9B47-04E5585093CE}" type="sibTrans" cxnId="{627CBDC5-35F4-4F1F-9DB3-724667873039}">
      <dgm:prSet/>
      <dgm:spPr/>
      <dgm:t>
        <a:bodyPr/>
        <a:lstStyle/>
        <a:p>
          <a:endParaRPr lang="pl-PL"/>
        </a:p>
      </dgm:t>
    </dgm:pt>
    <dgm:pt modelId="{5E830888-04CD-468D-BF4A-A705AE4B67B2}" type="pres">
      <dgm:prSet presAssocID="{F9679102-DB2F-4D00-B24F-083E0219E717}" presName="linear" presStyleCnt="0">
        <dgm:presLayoutVars>
          <dgm:animLvl val="lvl"/>
          <dgm:resizeHandles val="exact"/>
        </dgm:presLayoutVars>
      </dgm:prSet>
      <dgm:spPr/>
    </dgm:pt>
    <dgm:pt modelId="{C31B2915-1147-42EA-B5CD-08A21BBCEA10}" type="pres">
      <dgm:prSet presAssocID="{38213686-B6E5-498C-AB32-8C7709CCA47E}" presName="parentText" presStyleLbl="node1" presStyleIdx="0" presStyleCnt="2" custLinFactY="-188464" custLinFactNeighborX="0" custLinFactNeighborY="-200000">
        <dgm:presLayoutVars>
          <dgm:chMax val="0"/>
          <dgm:bulletEnabled val="1"/>
        </dgm:presLayoutVars>
      </dgm:prSet>
      <dgm:spPr/>
    </dgm:pt>
    <dgm:pt modelId="{D70ABE8D-933C-4551-A20A-218B7B2B13A9}" type="pres">
      <dgm:prSet presAssocID="{EA81A67F-8EF8-46BC-9B22-0198473F430A}" presName="spacer" presStyleCnt="0"/>
      <dgm:spPr/>
    </dgm:pt>
    <dgm:pt modelId="{1F44EF4D-7C3D-4887-838B-466287073370}" type="pres">
      <dgm:prSet presAssocID="{3831A49F-DF0C-43DE-9421-FAE16280B974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63239013-1ADC-43EE-A5B9-4C6864CFD4A4}" type="presOf" srcId="{38213686-B6E5-498C-AB32-8C7709CCA47E}" destId="{C31B2915-1147-42EA-B5CD-08A21BBCEA10}" srcOrd="0" destOrd="0" presId="urn:microsoft.com/office/officeart/2005/8/layout/vList2"/>
    <dgm:cxn modelId="{14B2B474-AC31-4307-8E34-A32FC2DC01CD}" type="presOf" srcId="{F9679102-DB2F-4D00-B24F-083E0219E717}" destId="{5E830888-04CD-468D-BF4A-A705AE4B67B2}" srcOrd="0" destOrd="0" presId="urn:microsoft.com/office/officeart/2005/8/layout/vList2"/>
    <dgm:cxn modelId="{627CBDC5-35F4-4F1F-9DB3-724667873039}" srcId="{F9679102-DB2F-4D00-B24F-083E0219E717}" destId="{3831A49F-DF0C-43DE-9421-FAE16280B974}" srcOrd="1" destOrd="0" parTransId="{0239B4F6-07AF-4FBF-9878-DD4229E10C47}" sibTransId="{DB2B6FE3-E4E0-410D-9B47-04E5585093CE}"/>
    <dgm:cxn modelId="{587862F8-C27A-4884-AA64-16AFB3305F5C}" type="presOf" srcId="{3831A49F-DF0C-43DE-9421-FAE16280B974}" destId="{1F44EF4D-7C3D-4887-838B-466287073370}" srcOrd="0" destOrd="0" presId="urn:microsoft.com/office/officeart/2005/8/layout/vList2"/>
    <dgm:cxn modelId="{95EB24FC-C148-4537-B8F9-B28F56367F26}" srcId="{F9679102-DB2F-4D00-B24F-083E0219E717}" destId="{38213686-B6E5-498C-AB32-8C7709CCA47E}" srcOrd="0" destOrd="0" parTransId="{DB0DEC3A-A87A-418A-A1A6-FF2518D31716}" sibTransId="{EA81A67F-8EF8-46BC-9B22-0198473F430A}"/>
    <dgm:cxn modelId="{69A6E80E-FF99-47E7-9546-055BA59F2472}" type="presParOf" srcId="{5E830888-04CD-468D-BF4A-A705AE4B67B2}" destId="{C31B2915-1147-42EA-B5CD-08A21BBCEA10}" srcOrd="0" destOrd="0" presId="urn:microsoft.com/office/officeart/2005/8/layout/vList2"/>
    <dgm:cxn modelId="{F9233ADE-8A12-424B-8A1E-0A8F9DDBFB08}" type="presParOf" srcId="{5E830888-04CD-468D-BF4A-A705AE4B67B2}" destId="{D70ABE8D-933C-4551-A20A-218B7B2B13A9}" srcOrd="1" destOrd="0" presId="urn:microsoft.com/office/officeart/2005/8/layout/vList2"/>
    <dgm:cxn modelId="{A4838B1E-C3B2-4E06-A591-6F32C50DCDE4}" type="presParOf" srcId="{5E830888-04CD-468D-BF4A-A705AE4B67B2}" destId="{1F44EF4D-7C3D-4887-838B-466287073370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31B2915-1147-42EA-B5CD-08A21BBCEA10}">
      <dsp:nvSpPr>
        <dsp:cNvPr id="0" name=""/>
        <dsp:cNvSpPr/>
      </dsp:nvSpPr>
      <dsp:spPr>
        <a:xfrm>
          <a:off x="0" y="0"/>
          <a:ext cx="8036174" cy="889200"/>
        </a:xfrm>
        <a:prstGeom prst="roundRect">
          <a:avLst/>
        </a:prstGeom>
        <a:solidFill>
          <a:srgbClr val="0070C0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3800" b="1" kern="1200" dirty="0"/>
            <a:t>Egzamin ósmoklasisty</a:t>
          </a:r>
          <a:endParaRPr lang="pl-PL" sz="3800" kern="1200" dirty="0"/>
        </a:p>
      </dsp:txBody>
      <dsp:txXfrm>
        <a:off x="43407" y="43407"/>
        <a:ext cx="7949360" cy="802386"/>
      </dsp:txXfrm>
    </dsp:sp>
    <dsp:sp modelId="{1F44EF4D-7C3D-4887-838B-466287073370}">
      <dsp:nvSpPr>
        <dsp:cNvPr id="0" name=""/>
        <dsp:cNvSpPr/>
      </dsp:nvSpPr>
      <dsp:spPr>
        <a:xfrm>
          <a:off x="0" y="1004980"/>
          <a:ext cx="8036174" cy="889200"/>
        </a:xfrm>
        <a:prstGeom prst="roundRect">
          <a:avLst/>
        </a:prstGeom>
        <a:solidFill>
          <a:srgbClr val="0070C0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3800" b="1" kern="1200"/>
            <a:t>Maj 2023</a:t>
          </a:r>
          <a:endParaRPr lang="pl-PL" sz="3800" kern="1200" dirty="0"/>
        </a:p>
      </dsp:txBody>
      <dsp:txXfrm>
        <a:off x="43407" y="1048387"/>
        <a:ext cx="7949360" cy="80238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BB0389-4822-43B2-A135-5367D0A929AA}" type="datetimeFigureOut">
              <a:rPr lang="pl-PL" smtClean="0"/>
              <a:t>03.04.2023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F1EE03-0A31-4446-8E40-0DF65B54923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748902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85F83-6FBB-4ADA-8DF8-7D31B2E3329A}" type="datetimeFigureOut">
              <a:rPr lang="pl-PL" smtClean="0"/>
              <a:t>03.04.2023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79FD4CF8-C85C-4CC7-BA61-CF80E4695078}" type="slidenum">
              <a:rPr lang="pl-PL" smtClean="0"/>
              <a:t>‹#›</a:t>
            </a:fld>
            <a:endParaRPr lang="pl-PL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4416171"/>
      </p:ext>
    </p:extLst>
  </p:cSld>
  <p:clrMapOvr>
    <a:masterClrMapping/>
  </p:clrMapOvr>
  <p:transition spd="slow">
    <p:cover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85F83-6FBB-4ADA-8DF8-7D31B2E3329A}" type="datetimeFigureOut">
              <a:rPr lang="pl-PL" smtClean="0"/>
              <a:t>03.04.2023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D4CF8-C85C-4CC7-BA61-CF80E4695078}" type="slidenum">
              <a:rPr lang="pl-PL" smtClean="0"/>
              <a:t>‹#›</a:t>
            </a:fld>
            <a:endParaRPr lang="pl-PL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33357014"/>
      </p:ext>
    </p:extLst>
  </p:cSld>
  <p:clrMapOvr>
    <a:masterClrMapping/>
  </p:clrMapOvr>
  <p:transition spd="slow">
    <p:cover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85F83-6FBB-4ADA-8DF8-7D31B2E3329A}" type="datetimeFigureOut">
              <a:rPr lang="pl-PL" smtClean="0"/>
              <a:t>03.04.2023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D4CF8-C85C-4CC7-BA61-CF80E4695078}" type="slidenum">
              <a:rPr lang="pl-PL" smtClean="0"/>
              <a:t>‹#›</a:t>
            </a:fld>
            <a:endParaRPr lang="pl-PL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51042443"/>
      </p:ext>
    </p:extLst>
  </p:cSld>
  <p:clrMapOvr>
    <a:masterClrMapping/>
  </p:clrMapOvr>
  <p:transition spd="slow">
    <p:cover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85F83-6FBB-4ADA-8DF8-7D31B2E3329A}" type="datetimeFigureOut">
              <a:rPr lang="pl-PL" smtClean="0"/>
              <a:t>03.04.2023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D4CF8-C85C-4CC7-BA61-CF80E4695078}" type="slidenum">
              <a:rPr lang="pl-PL" smtClean="0"/>
              <a:t>‹#›</a:t>
            </a:fld>
            <a:endParaRPr lang="pl-PL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32612536"/>
      </p:ext>
    </p:extLst>
  </p:cSld>
  <p:clrMapOvr>
    <a:masterClrMapping/>
  </p:clrMapOvr>
  <p:transition spd="slow">
    <p:cover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85F83-6FBB-4ADA-8DF8-7D31B2E3329A}" type="datetimeFigureOut">
              <a:rPr lang="pl-PL" smtClean="0"/>
              <a:t>03.04.2023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D4CF8-C85C-4CC7-BA61-CF80E4695078}" type="slidenum">
              <a:rPr lang="pl-PL" smtClean="0"/>
              <a:t>‹#›</a:t>
            </a:fld>
            <a:endParaRPr lang="pl-PL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80354553"/>
      </p:ext>
    </p:extLst>
  </p:cSld>
  <p:clrMapOvr>
    <a:masterClrMapping/>
  </p:clrMapOvr>
  <p:transition spd="slow">
    <p:cover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85F83-6FBB-4ADA-8DF8-7D31B2E3329A}" type="datetimeFigureOut">
              <a:rPr lang="pl-PL" smtClean="0"/>
              <a:t>03.04.2023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D4CF8-C85C-4CC7-BA61-CF80E4695078}" type="slidenum">
              <a:rPr lang="pl-PL" smtClean="0"/>
              <a:t>‹#›</a:t>
            </a:fld>
            <a:endParaRPr lang="pl-PL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59339485"/>
      </p:ext>
    </p:extLst>
  </p:cSld>
  <p:clrMapOvr>
    <a:masterClrMapping/>
  </p:clrMapOvr>
  <p:transition spd="slow">
    <p:cover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85F83-6FBB-4ADA-8DF8-7D31B2E3329A}" type="datetimeFigureOut">
              <a:rPr lang="pl-PL" smtClean="0"/>
              <a:t>03.04.2023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D4CF8-C85C-4CC7-BA61-CF80E4695078}" type="slidenum">
              <a:rPr lang="pl-PL" smtClean="0"/>
              <a:t>‹#›</a:t>
            </a:fld>
            <a:endParaRPr lang="pl-PL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12343392"/>
      </p:ext>
    </p:extLst>
  </p:cSld>
  <p:clrMapOvr>
    <a:masterClrMapping/>
  </p:clrMapOvr>
  <p:transition spd="slow">
    <p:cover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85F83-6FBB-4ADA-8DF8-7D31B2E3329A}" type="datetimeFigureOut">
              <a:rPr lang="pl-PL" smtClean="0"/>
              <a:t>03.04.2023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D4CF8-C85C-4CC7-BA61-CF80E4695078}" type="slidenum">
              <a:rPr lang="pl-PL" smtClean="0"/>
              <a:t>‹#›</a:t>
            </a:fld>
            <a:endParaRPr lang="pl-PL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29972117"/>
      </p:ext>
    </p:extLst>
  </p:cSld>
  <p:clrMapOvr>
    <a:masterClrMapping/>
  </p:clrMapOvr>
  <p:transition spd="slow">
    <p:cover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85F83-6FBB-4ADA-8DF8-7D31B2E3329A}" type="datetimeFigureOut">
              <a:rPr lang="pl-PL" smtClean="0"/>
              <a:t>03.04.2023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D4CF8-C85C-4CC7-BA61-CF80E469507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61812364"/>
      </p:ext>
    </p:extLst>
  </p:cSld>
  <p:clrMapOvr>
    <a:masterClrMapping/>
  </p:clrMapOvr>
  <p:transition spd="slow">
    <p:cover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85F83-6FBB-4ADA-8DF8-7D31B2E3329A}" type="datetimeFigureOut">
              <a:rPr lang="pl-PL" smtClean="0"/>
              <a:t>03.04.2023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D4CF8-C85C-4CC7-BA61-CF80E4695078}" type="slidenum">
              <a:rPr lang="pl-PL" smtClean="0"/>
              <a:t>‹#›</a:t>
            </a:fld>
            <a:endParaRPr lang="pl-PL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7904941"/>
      </p:ext>
    </p:extLst>
  </p:cSld>
  <p:clrMapOvr>
    <a:masterClrMapping/>
  </p:clrMapOvr>
  <p:transition spd="slow">
    <p:cover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28585F83-6FBB-4ADA-8DF8-7D31B2E3329A}" type="datetimeFigureOut">
              <a:rPr lang="pl-PL" smtClean="0"/>
              <a:t>03.04.2023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D4CF8-C85C-4CC7-BA61-CF80E4695078}" type="slidenum">
              <a:rPr lang="pl-PL" smtClean="0"/>
              <a:t>‹#›</a:t>
            </a:fld>
            <a:endParaRPr lang="pl-PL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02267924"/>
      </p:ext>
    </p:extLst>
  </p:cSld>
  <p:clrMapOvr>
    <a:masterClrMapping/>
  </p:clrMapOvr>
  <p:transition spd="slow">
    <p:cover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585F83-6FBB-4ADA-8DF8-7D31B2E3329A}" type="datetimeFigureOut">
              <a:rPr lang="pl-PL" smtClean="0"/>
              <a:t>03.04.2023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79FD4CF8-C85C-4CC7-BA61-CF80E4695078}" type="slidenum">
              <a:rPr lang="pl-PL" smtClean="0"/>
              <a:t>‹#›</a:t>
            </a:fld>
            <a:endParaRPr lang="pl-PL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304729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cover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hdphoto" Target="../media/hdphoto1.wdp"/><Relationship Id="rId3" Type="http://schemas.openxmlformats.org/officeDocument/2006/relationships/diagramLayout" Target="../diagrams/layout1.xml"/><Relationship Id="rId7" Type="http://schemas.openxmlformats.org/officeDocument/2006/relationships/image" Target="../media/image2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s://cke.gov.pl/egzamin-osmoklasisty/informatory/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atObI8W6wi8" TargetMode="External"/><Relationship Id="rId7" Type="http://schemas.openxmlformats.org/officeDocument/2006/relationships/hyperlink" Target="http://www.oke.krakow.pl/inf/staticpages/index.php?page=20200529150446582" TargetMode="External"/><Relationship Id="rId2" Type="http://schemas.openxmlformats.org/officeDocument/2006/relationships/hyperlink" Target="https://www.youtube.com/watch?v=hgK2i-8KCHs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youtube.com/watch?v=0H66qYEVE-8" TargetMode="External"/><Relationship Id="rId5" Type="http://schemas.openxmlformats.org/officeDocument/2006/relationships/hyperlink" Target="https://www.youtube.com/watch?v=T4bdefH6s20" TargetMode="External"/><Relationship Id="rId4" Type="http://schemas.openxmlformats.org/officeDocument/2006/relationships/hyperlink" Target="https://www.youtube.com/watch?v=3igTaFPKgwg" TargetMode="Externa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A52B5A9D-895B-4CE2-9D66-534F1459335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74039158"/>
              </p:ext>
            </p:extLst>
          </p:nvPr>
        </p:nvGraphicFramePr>
        <p:xfrm>
          <a:off x="2077918" y="2967335"/>
          <a:ext cx="8036174" cy="19005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2" name="Obraz 1"/>
          <p:cNvPicPr>
            <a:picLocks noChangeAspect="1"/>
          </p:cNvPicPr>
          <p:nvPr/>
        </p:nvPicPr>
        <p:blipFill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artisticPlasticWrap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6958" y="249017"/>
            <a:ext cx="2318084" cy="2646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5691450"/>
      </p:ext>
    </p:extLst>
  </p:cSld>
  <p:clrMapOvr>
    <a:masterClrMapping/>
  </p:clrMapOvr>
  <p:transition spd="slow">
    <p:cover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695D528-EC0B-490A-B731-9F081AAC43E4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453081" y="2016125"/>
            <a:ext cx="11425881" cy="3449638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pl-PL" dirty="0"/>
              <a:t> Uczeń zgłasza przewodniczącemu zespołu nadzorującego braki w arkuszu egzaminacyjnym i otrzymuje nowy arkusz egzaminacyjny z arkuszy rezerwowych.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pl-PL" dirty="0"/>
              <a:t> Przed rozpoczęciem egzaminu ósmoklasisty z każdego przedmiotu, w wyznaczonych miejscach arkusza egzaminacyjnego (na stronie tytułowej zeszytu zadań egzaminacyjnych oraz na karcie odpowiedzi) uczeń zamieszcza kod ucznia i numer PESEL oraz naklejki przygotowane przez okręgową komisję egzaminacyjną.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pl-PL" dirty="0"/>
              <a:t> Uczeń </a:t>
            </a:r>
            <a:r>
              <a:rPr lang="pl-PL" b="1" dirty="0">
                <a:solidFill>
                  <a:schemeClr val="accent1"/>
                </a:solidFill>
              </a:rPr>
              <a:t>nie podpisuje </a:t>
            </a:r>
            <a:r>
              <a:rPr lang="pl-PL" dirty="0"/>
              <a:t>arkusza egzaminacyjnego.</a:t>
            </a:r>
          </a:p>
        </p:txBody>
      </p:sp>
      <p:sp>
        <p:nvSpPr>
          <p:cNvPr id="6" name="Tytuł 5">
            <a:extLst>
              <a:ext uri="{FF2B5EF4-FFF2-40B4-BE49-F238E27FC236}">
                <a16:creationId xmlns:a16="http://schemas.microsoft.com/office/drawing/2014/main" id="{76DE436E-D896-4618-BFE2-71F6ACFC3ED3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4085968" y="804863"/>
            <a:ext cx="6672646" cy="83978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l-PL" sz="5400" b="1" dirty="0">
                <a:ln w="0"/>
                <a:solidFill>
                  <a:srgbClr val="0070C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EGZAMIN</a:t>
            </a:r>
            <a:r>
              <a:rPr lang="pl-PL" sz="5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</a:t>
            </a:r>
            <a:endParaRPr lang="pl-PL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lasticWrap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12335" y="374368"/>
            <a:ext cx="1295098" cy="14788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70608"/>
      </p:ext>
    </p:extLst>
  </p:cSld>
  <p:clrMapOvr>
    <a:masterClrMapping/>
  </p:clrMapOvr>
  <p:transition spd="slow">
    <p:cover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lasticWrap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0382" y="310516"/>
            <a:ext cx="1295098" cy="1478832"/>
          </a:xfrm>
          <a:prstGeom prst="rect">
            <a:avLst/>
          </a:prstGeom>
        </p:spPr>
      </p:pic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695D528-EC0B-490A-B731-9F081AAC43E4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169774" y="2016125"/>
            <a:ext cx="8946292" cy="3449638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pl-PL" dirty="0"/>
              <a:t> Po rozdaniu zdającym arkuszy egzaminacyjnych uczniowie spóźnieni nie zostają wpuszczeni do sali egzaminacyjnej.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pl-PL" dirty="0"/>
              <a:t> W uzasadnionych przypadkach, jednak nie później niż po zakończeniu czynności organizacyjnych, decyzję o wpuszczeniu do sali egzaminacyjnej ucznia spóźnionego podejmuje Przewodniczący Zespołu Nadzorującego, ale zdający kończy pracę </a:t>
            </a:r>
            <a:br>
              <a:rPr lang="pl-PL" dirty="0"/>
            </a:br>
            <a:r>
              <a:rPr lang="pl-PL" dirty="0"/>
              <a:t>z arkuszem egzaminacyjnym o czasie zapisanym na tablicy (planszy).</a:t>
            </a:r>
          </a:p>
        </p:txBody>
      </p:sp>
      <p:sp>
        <p:nvSpPr>
          <p:cNvPr id="6" name="Tytuł 5">
            <a:extLst>
              <a:ext uri="{FF2B5EF4-FFF2-40B4-BE49-F238E27FC236}">
                <a16:creationId xmlns:a16="http://schemas.microsoft.com/office/drawing/2014/main" id="{75763259-3CD4-459C-B075-00FD2D408946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2587625" y="804863"/>
            <a:ext cx="3831498" cy="8402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pl-PL" sz="5400" b="1" dirty="0">
                <a:ln w="0"/>
                <a:solidFill>
                  <a:srgbClr val="0070C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EGZAMIN</a:t>
            </a:r>
            <a:r>
              <a:rPr lang="pl-PL" sz="5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</a:t>
            </a:r>
            <a:endParaRPr lang="pl-PL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18655548"/>
      </p:ext>
    </p:extLst>
  </p:cSld>
  <p:clrMapOvr>
    <a:masterClrMapping/>
  </p:clrMapOvr>
  <p:transition spd="slow">
    <p:cover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695D528-EC0B-490A-B731-9F081AAC43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pl-PL" dirty="0"/>
              <a:t> Uczeń zapoznaje się z instrukcją dla zdającego zamieszczoną na 1. i 2. stronie arkusza. Zdający sprawdza, czy arkusz egzaminacyjny jest kompletny i zawiera kolejno ponumerowane wszystkie strony. W razie potrzeby zgłasza braki przewodniczącemu zespołu nadzorującego egzamin i otrzymuje kompletny arkusz.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pl-PL" dirty="0"/>
              <a:t> Jeśli uczeń ukończył pracę przed wyznaczonym czasem, zgłasza to zespołowi nadzorującemu przez podniesienie ręki, zamyka arkusz i odkłada go na brzeg stolika.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pl-PL" dirty="0"/>
              <a:t> Po otrzymaniu pozwolenia na opuszczenie sali uczeń </a:t>
            </a:r>
            <a:r>
              <a:rPr lang="pl-PL" b="1" dirty="0">
                <a:solidFill>
                  <a:srgbClr val="FF0000"/>
                </a:solidFill>
              </a:rPr>
              <a:t>wychodzi, nie zakłócając pracy pozostałym piszącym.</a:t>
            </a:r>
          </a:p>
        </p:txBody>
      </p:sp>
      <p:sp>
        <p:nvSpPr>
          <p:cNvPr id="7" name="Tytuł 6">
            <a:extLst>
              <a:ext uri="{FF2B5EF4-FFF2-40B4-BE49-F238E27FC236}">
                <a16:creationId xmlns:a16="http://schemas.microsoft.com/office/drawing/2014/main" id="{5795C4BD-7F78-4AE7-ABCC-15D2227B66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37414" y="804863"/>
            <a:ext cx="3831498" cy="8402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l-PL" sz="5400" b="1" dirty="0">
                <a:ln w="0"/>
                <a:solidFill>
                  <a:srgbClr val="0070C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EGZAMIN</a:t>
            </a:r>
            <a:r>
              <a:rPr lang="pl-PL" sz="5400" dirty="0">
                <a:ln w="0"/>
                <a:solidFill>
                  <a:srgbClr val="0070C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</a:t>
            </a:r>
            <a:endParaRPr lang="pl-PL" sz="5400" b="0" cap="none" spc="0" dirty="0">
              <a:ln w="0"/>
              <a:solidFill>
                <a:srgbClr val="0070C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lasticWrap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58795" y="291240"/>
            <a:ext cx="1295098" cy="14788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1433108"/>
      </p:ext>
    </p:extLst>
  </p:cSld>
  <p:clrMapOvr>
    <a:masterClrMapping/>
  </p:clrMapOvr>
  <p:transition spd="slow">
    <p:cover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0728706-447A-4A8E-A634-398FFC5668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b="1" dirty="0">
                <a:solidFill>
                  <a:srgbClr val="0070C0"/>
                </a:solidFill>
              </a:rPr>
              <a:t>W skrócie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695D528-EC0B-490A-B731-9F081AAC43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dirty="0"/>
              <a:t>Uczeń:</a:t>
            </a:r>
          </a:p>
          <a:p>
            <a:pPr marL="0" indent="0" algn="just">
              <a:buNone/>
            </a:pPr>
            <a:r>
              <a:rPr lang="pl-PL" dirty="0"/>
              <a:t>losuje numer stolika, przy którym  będzie pracował</a:t>
            </a:r>
          </a:p>
          <a:p>
            <a:pPr marL="0" indent="0" algn="just">
              <a:buNone/>
            </a:pPr>
            <a:r>
              <a:rPr lang="pl-PL" dirty="0"/>
              <a:t> koduje arkusz egzaminacyjny </a:t>
            </a:r>
          </a:p>
          <a:p>
            <a:pPr marL="0" indent="0" algn="just">
              <a:buNone/>
            </a:pPr>
            <a:r>
              <a:rPr lang="pl-PL" dirty="0"/>
              <a:t> sprawdza kompletność arkusza egzaminacyjnego </a:t>
            </a:r>
          </a:p>
          <a:p>
            <a:pPr marL="0" indent="0" algn="just">
              <a:buNone/>
            </a:pPr>
            <a:r>
              <a:rPr lang="pl-PL" dirty="0"/>
              <a:t> rozpoczyna pracę z arkuszem po otrzymaniu pozwolenia od nauczyciela </a:t>
            </a:r>
          </a:p>
          <a:p>
            <a:pPr marL="0" indent="0" algn="just">
              <a:buNone/>
            </a:pPr>
            <a:r>
              <a:rPr lang="pl-PL" dirty="0"/>
              <a:t> zgłasza konieczność skorzystania z toalety </a:t>
            </a:r>
          </a:p>
          <a:p>
            <a:pPr marL="0" indent="0" algn="just">
              <a:buNone/>
            </a:pPr>
            <a:r>
              <a:rPr lang="pl-PL" dirty="0"/>
              <a:t> oddaje arkusz egzaminacyjny po zakończeniu pracy</a:t>
            </a:r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3023101959"/>
      </p:ext>
    </p:extLst>
  </p:cSld>
  <p:clrMapOvr>
    <a:masterClrMapping/>
  </p:clrMapOvr>
  <p:transition spd="slow">
    <p:cover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0728706-447A-4A8E-A634-398FFC5668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>
                <a:solidFill>
                  <a:srgbClr val="0070C0"/>
                </a:solidFill>
              </a:rPr>
              <a:t>harmonogram przeprowadzania </a:t>
            </a:r>
            <a:br>
              <a:rPr lang="pl-PL" b="1" dirty="0">
                <a:solidFill>
                  <a:srgbClr val="0070C0"/>
                </a:solidFill>
              </a:rPr>
            </a:br>
            <a:r>
              <a:rPr lang="pl-PL" b="1" dirty="0">
                <a:solidFill>
                  <a:srgbClr val="0070C0"/>
                </a:solidFill>
              </a:rPr>
              <a:t>egzaminu ósmoklasisty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695D528-EC0B-490A-B731-9F081AAC43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b="1" dirty="0"/>
              <a:t>Termin główny</a:t>
            </a:r>
          </a:p>
          <a:p>
            <a:r>
              <a:rPr lang="pl-PL" dirty="0"/>
              <a:t>język polski -  </a:t>
            </a:r>
            <a:r>
              <a:rPr lang="pl-PL" b="1" dirty="0">
                <a:solidFill>
                  <a:srgbClr val="0070C0"/>
                </a:solidFill>
              </a:rPr>
              <a:t>23 maja 2023 r. (wtorek) – godz. 9:00</a:t>
            </a:r>
          </a:p>
          <a:p>
            <a:r>
              <a:rPr lang="pl-PL" dirty="0"/>
              <a:t>matematyka -  </a:t>
            </a:r>
            <a:r>
              <a:rPr lang="pl-PL" b="1" dirty="0">
                <a:solidFill>
                  <a:srgbClr val="0070C0"/>
                </a:solidFill>
              </a:rPr>
              <a:t>24 maja 2023 r. (środa) – godz. 9:00</a:t>
            </a:r>
            <a:endParaRPr lang="pl-PL" dirty="0">
              <a:solidFill>
                <a:srgbClr val="0070C0"/>
              </a:solidFill>
            </a:endParaRPr>
          </a:p>
          <a:p>
            <a:r>
              <a:rPr lang="pl-PL" dirty="0"/>
              <a:t>język obcy nowożytny - </a:t>
            </a:r>
            <a:r>
              <a:rPr lang="pl-PL" b="1" dirty="0">
                <a:solidFill>
                  <a:srgbClr val="0070C0"/>
                </a:solidFill>
              </a:rPr>
              <a:t>25 maja 2023 r. (czwartek) – godz.9:00</a:t>
            </a:r>
            <a:endParaRPr lang="pl-PL" dirty="0">
              <a:solidFill>
                <a:srgbClr val="0070C0"/>
              </a:solidFill>
            </a:endParaRPr>
          </a:p>
          <a:p>
            <a:pPr marL="0" indent="0" algn="just">
              <a:buNone/>
            </a:pPr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1987013757"/>
      </p:ext>
    </p:extLst>
  </p:cSld>
  <p:clrMapOvr>
    <a:masterClrMapping/>
  </p:clrMapOvr>
  <p:transition spd="slow">
    <p:cover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695D528-EC0B-490A-B731-9F081AAC43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26887" y="2336925"/>
            <a:ext cx="9603275" cy="3143275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pl-PL" dirty="0"/>
              <a:t> Terminy dodatkowe:</a:t>
            </a:r>
          </a:p>
          <a:p>
            <a:r>
              <a:rPr lang="pl-PL" b="1" dirty="0"/>
              <a:t> </a:t>
            </a:r>
            <a:r>
              <a:rPr lang="pl-PL" dirty="0"/>
              <a:t>język polski - </a:t>
            </a:r>
            <a:r>
              <a:rPr lang="pl-PL" b="1" dirty="0">
                <a:solidFill>
                  <a:schemeClr val="accent1"/>
                </a:solidFill>
              </a:rPr>
              <a:t>12 czerwca 2023 r. (poniedziałek) – godz. 9:00</a:t>
            </a:r>
          </a:p>
          <a:p>
            <a:r>
              <a:rPr lang="pl-PL" dirty="0"/>
              <a:t>matematyka - </a:t>
            </a:r>
            <a:r>
              <a:rPr lang="pl-PL" b="1" dirty="0">
                <a:solidFill>
                  <a:schemeClr val="accent1"/>
                </a:solidFill>
              </a:rPr>
              <a:t>13 czerwca 2023 r. (wtorek) – godz. 9:00</a:t>
            </a:r>
          </a:p>
          <a:p>
            <a:r>
              <a:rPr lang="pl-PL" dirty="0"/>
              <a:t>język obcy nowożytny - </a:t>
            </a:r>
            <a:r>
              <a:rPr lang="pl-PL" b="1" dirty="0">
                <a:solidFill>
                  <a:schemeClr val="accent1"/>
                </a:solidFill>
              </a:rPr>
              <a:t>14 czerwca 2023 r. (środa) – godz. 9:00</a:t>
            </a:r>
          </a:p>
          <a:p>
            <a:pPr marL="0" indent="0" algn="just">
              <a:buNone/>
            </a:pPr>
            <a:endParaRPr lang="pl-PL" b="1" dirty="0"/>
          </a:p>
        </p:txBody>
      </p:sp>
      <p:sp>
        <p:nvSpPr>
          <p:cNvPr id="6" name="Tytuł 5">
            <a:extLst>
              <a:ext uri="{FF2B5EF4-FFF2-40B4-BE49-F238E27FC236}">
                <a16:creationId xmlns:a16="http://schemas.microsoft.com/office/drawing/2014/main" id="{16BB9357-9816-4B2B-98B7-81F939BF04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37414" y="804863"/>
            <a:ext cx="3831498" cy="8402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l-PL" sz="5400" b="1" dirty="0">
                <a:ln w="0"/>
                <a:solidFill>
                  <a:srgbClr val="0070C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EGZAMIN</a:t>
            </a:r>
            <a:r>
              <a:rPr lang="pl-PL" sz="5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</a:t>
            </a:r>
            <a:endParaRPr lang="pl-PL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lasticWrap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3863" y="235823"/>
            <a:ext cx="1295098" cy="14788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056510"/>
      </p:ext>
    </p:extLst>
  </p:cSld>
  <p:clrMapOvr>
    <a:masterClrMapping/>
  </p:clrMapOvr>
  <p:transition spd="slow">
    <p:cover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0728706-447A-4A8E-A634-398FFC5668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>
                <a:solidFill>
                  <a:srgbClr val="0070C0"/>
                </a:solidFill>
              </a:rPr>
              <a:t>Termin dodatkowy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695D528-EC0B-490A-B731-9F081AAC43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pl-PL" b="1" dirty="0"/>
              <a:t>Kto przystępuje w terminie dodatkowym?</a:t>
            </a:r>
          </a:p>
          <a:p>
            <a:pPr marL="0" indent="0" algn="just">
              <a:buNone/>
            </a:pPr>
            <a:r>
              <a:rPr lang="pl-PL" dirty="0"/>
              <a:t>W przypadku: </a:t>
            </a:r>
          </a:p>
          <a:p>
            <a:pPr marL="457200" indent="-457200" algn="just">
              <a:buAutoNum type="alphaLcPeriod"/>
            </a:pPr>
            <a:r>
              <a:rPr lang="pl-PL" dirty="0"/>
              <a:t>stwierdzenia niesamodzielnego rozwiązywania zadań przez ucznia </a:t>
            </a:r>
          </a:p>
          <a:p>
            <a:pPr marL="457200" indent="-457200" algn="just">
              <a:buAutoNum type="alphaLcPeriod"/>
            </a:pPr>
            <a:r>
              <a:rPr lang="pl-PL" dirty="0"/>
              <a:t>wniesienia lub korzystania przez ucznia w sali egzaminacyjnej z urządzenia telekomunikacyjnego albo materiałów lub przyborów pomocniczych niewymienionych w komunikacie o przyborach </a:t>
            </a:r>
          </a:p>
          <a:p>
            <a:pPr marL="457200" indent="-457200" algn="just">
              <a:buAutoNum type="alphaLcPeriod"/>
            </a:pPr>
            <a:r>
              <a:rPr lang="pl-PL" dirty="0"/>
              <a:t>zakłócania przez ucznia prawidłowego przebiegu egzaminu ósmoklasisty z danego przedmiotu, </a:t>
            </a:r>
            <a:br>
              <a:rPr lang="pl-PL" dirty="0"/>
            </a:br>
            <a:r>
              <a:rPr lang="pl-PL" dirty="0"/>
              <a:t>w sposób utrudniający pracę pozostałym uczniom </a:t>
            </a:r>
          </a:p>
          <a:p>
            <a:pPr marL="0" indent="0" algn="just">
              <a:buNone/>
            </a:pPr>
            <a:r>
              <a:rPr lang="pl-PL" dirty="0"/>
              <a:t>Przewodniczący Zespołu Egzaminacyjnego (dyrektor szkoły)  przerywa i unieważnia temu uczniowi egzamin ósmoklasisty z danego przedmiotu.</a:t>
            </a:r>
          </a:p>
          <a:p>
            <a:pPr marL="0" indent="0" algn="just">
              <a:buNone/>
            </a:pPr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2486504097"/>
      </p:ext>
    </p:extLst>
  </p:cSld>
  <p:clrMapOvr>
    <a:masterClrMapping/>
  </p:clrMapOvr>
  <p:transition spd="slow">
    <p:cover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0728706-447A-4A8E-A634-398FFC5668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b="1" dirty="0">
                <a:solidFill>
                  <a:srgbClr val="0070C0"/>
                </a:solidFill>
              </a:rPr>
              <a:t>sposób zaznaczania odpowiedzi </a:t>
            </a:r>
            <a:br>
              <a:rPr lang="pl-PL" b="1" dirty="0">
                <a:solidFill>
                  <a:srgbClr val="0070C0"/>
                </a:solidFill>
              </a:rPr>
            </a:br>
            <a:r>
              <a:rPr lang="pl-PL" b="1" dirty="0">
                <a:solidFill>
                  <a:srgbClr val="0070C0"/>
                </a:solidFill>
              </a:rPr>
              <a:t>na karcie odpowiedzi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695D528-EC0B-490A-B731-9F081AAC43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pl-PL" dirty="0"/>
              <a:t> Uczeń ma dodatkowy czas (5 minut) przeznaczony na sprawdzenie poprawności przeniesienia odpowiedzi na kartę odpowiedzi.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pl-PL" dirty="0"/>
              <a:t> Instrukcja dotycząca sposobu zaznaczania odpowiedzi na karcie odpowiedzi oraz nanoszenia poprawek na karcie odpowiedzi i w zeszycie zadań egzaminacyjnych będzie zamieszczona w arkuszu egzaminacyjnym.</a:t>
            </a:r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135921702"/>
      </p:ext>
    </p:extLst>
  </p:cSld>
  <p:clrMapOvr>
    <a:masterClrMapping/>
  </p:clrMapOvr>
  <p:transition spd="slow">
    <p:cover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ADD6942-59BD-4F59-863F-DD813D0E82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just"/>
            <a:r>
              <a:rPr lang="pl-PL" sz="2400" dirty="0">
                <a:solidFill>
                  <a:srgbClr val="0070C0"/>
                </a:solidFill>
              </a:rPr>
              <a:t>Arkusz egzaminacyjny do egzaminu ósmoklasisty </a:t>
            </a:r>
            <a:br>
              <a:rPr lang="pl-PL" sz="2400" dirty="0">
                <a:solidFill>
                  <a:srgbClr val="0070C0"/>
                </a:solidFill>
              </a:rPr>
            </a:br>
            <a:r>
              <a:rPr lang="pl-PL" sz="2400" dirty="0">
                <a:solidFill>
                  <a:srgbClr val="0070C0"/>
                </a:solidFill>
              </a:rPr>
              <a:t>z języka polskiego, matematyki i języka obcego nowożytnego – schemat</a:t>
            </a:r>
          </a:p>
        </p:txBody>
      </p:sp>
      <p:pic>
        <p:nvPicPr>
          <p:cNvPr id="1026" name="Picture 2" descr="Egzamin ósmoklasisty | Szkoła Podstawowa nr 14">
            <a:extLst>
              <a:ext uri="{FF2B5EF4-FFF2-40B4-BE49-F238E27FC236}">
                <a16:creationId xmlns:a16="http://schemas.microsoft.com/office/drawing/2014/main" id="{4FB34714-4D9D-4971-BDF4-427EA288F15A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2850" y="2545556"/>
            <a:ext cx="5000625" cy="2390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26970925"/>
      </p:ext>
    </p:extLst>
  </p:cSld>
  <p:clrMapOvr>
    <a:masterClrMapping/>
  </p:clrMapOvr>
  <p:transition spd="slow">
    <p:cover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0728706-447A-4A8E-A634-398FFC5668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108948"/>
          </a:xfrm>
        </p:spPr>
        <p:txBody>
          <a:bodyPr>
            <a:normAutofit/>
          </a:bodyPr>
          <a:lstStyle/>
          <a:p>
            <a:pPr algn="ctr"/>
            <a:r>
              <a:rPr lang="pl-PL" sz="2400" dirty="0">
                <a:solidFill>
                  <a:srgbClr val="0070C0"/>
                </a:solidFill>
              </a:rPr>
              <a:t>możliwość wglądu do sprawdzonej </a:t>
            </a:r>
            <a:br>
              <a:rPr lang="pl-PL" sz="2400" dirty="0">
                <a:solidFill>
                  <a:srgbClr val="0070C0"/>
                </a:solidFill>
              </a:rPr>
            </a:br>
            <a:r>
              <a:rPr lang="pl-PL" sz="2400" dirty="0">
                <a:solidFill>
                  <a:srgbClr val="0070C0"/>
                </a:solidFill>
              </a:rPr>
              <a:t>i ocenionej pracy egzaminacyjnej.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695D528-EC0B-490A-B731-9F081AAC43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dirty="0"/>
              <a:t>Uczeń lub jego rodzice mają prawo wglądu do sprawdzonej i ocenionej pracy egzaminacyjnej tego ucznia, w miejscu i czasie wskazanym przez dyrektora okręgowej komisji egzaminacyjnej, w terminie 6 miesięcy od dnia wydania przez okręgową komisję egzaminacyjną zaświadczeń o szczegółowych wynikach egzaminu ósmoklasisty.</a:t>
            </a:r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4199084888"/>
      </p:ext>
    </p:extLst>
  </p:cSld>
  <p:clrMapOvr>
    <a:masterClrMapping/>
  </p:clrMapOvr>
  <p:transition spd="slow">
    <p:cover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35AB0E4-3427-4A6A-A4E3-965E4398F267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502509" y="2016125"/>
            <a:ext cx="11689492" cy="3449638"/>
          </a:xfrm>
        </p:spPr>
        <p:txBody>
          <a:bodyPr>
            <a:normAutofit/>
          </a:bodyPr>
          <a:lstStyle/>
          <a:p>
            <a:pPr marL="0" indent="0">
              <a:buClr>
                <a:srgbClr val="4D7830"/>
              </a:buClr>
              <a:buNone/>
              <a:defRPr/>
            </a:pPr>
            <a:r>
              <a:rPr lang="pl-PL" dirty="0">
                <a:latin typeface="Gill Sans MT" panose="020B0502020104020203" pitchFamily="34" charset="-18"/>
              </a:rPr>
              <a:t> </a:t>
            </a:r>
            <a:r>
              <a:rPr lang="pl-PL" sz="1600" b="1" kern="0" dirty="0">
                <a:solidFill>
                  <a:srgbClr val="000000"/>
                </a:solidFill>
                <a:latin typeface="Arial" charset="0"/>
                <a:cs typeface="Arial" charset="0"/>
              </a:rPr>
              <a:t>Egzamin ósmoklasisty:</a:t>
            </a:r>
          </a:p>
          <a:p>
            <a:pPr marL="285750" indent="-285750">
              <a:buClr>
                <a:srgbClr val="002060"/>
              </a:buClr>
              <a:buFont typeface="Wingdings" panose="05000000000000000000" pitchFamily="2" charset="2"/>
              <a:buChar char="§"/>
              <a:defRPr/>
            </a:pPr>
            <a:r>
              <a:rPr lang="pl-PL" sz="1600" kern="0" dirty="0">
                <a:solidFill>
                  <a:srgbClr val="000000"/>
                </a:solidFill>
                <a:latin typeface="Arial" charset="0"/>
                <a:cs typeface="Arial" charset="0"/>
              </a:rPr>
              <a:t>pełni dwie zasadnicze funkcje:</a:t>
            </a:r>
          </a:p>
          <a:p>
            <a:pPr marL="742950" lvl="1" indent="-285750">
              <a:buClr>
                <a:srgbClr val="002060"/>
              </a:buClr>
              <a:buFont typeface="Times New Roman" panose="02020603050405020304" pitchFamily="18" charset="0"/>
              <a:buChar char="─"/>
              <a:defRPr/>
            </a:pPr>
            <a:r>
              <a:rPr lang="pl-PL" sz="1600" kern="0" dirty="0">
                <a:solidFill>
                  <a:srgbClr val="000000"/>
                </a:solidFill>
                <a:latin typeface="Arial" charset="0"/>
                <a:cs typeface="Arial" charset="0"/>
              </a:rPr>
              <a:t>określa poziom wykształcenia ogólnego w zakresie przedmiotów egzaminacyjnych</a:t>
            </a:r>
          </a:p>
          <a:p>
            <a:pPr marL="742950" lvl="1" indent="-285750">
              <a:buClr>
                <a:srgbClr val="002060"/>
              </a:buClr>
              <a:buFont typeface="Times New Roman" panose="02020603050405020304" pitchFamily="18" charset="0"/>
              <a:buChar char="─"/>
              <a:defRPr/>
            </a:pPr>
            <a:r>
              <a:rPr lang="pl-PL" sz="1600" kern="0" dirty="0">
                <a:solidFill>
                  <a:srgbClr val="000000"/>
                </a:solidFill>
                <a:latin typeface="Arial" charset="0"/>
                <a:cs typeface="Arial" charset="0"/>
              </a:rPr>
              <a:t>zastępuje egzaminy wstępne do szkół ponadpodstawowych</a:t>
            </a:r>
          </a:p>
          <a:p>
            <a:pPr marL="285750" indent="-285750">
              <a:buClr>
                <a:srgbClr val="002060"/>
              </a:buClr>
              <a:buFont typeface="Wingdings" panose="05000000000000000000" pitchFamily="2" charset="2"/>
              <a:buChar char="§"/>
              <a:defRPr/>
            </a:pPr>
            <a:r>
              <a:rPr lang="pl-PL" sz="1600" kern="0" dirty="0">
                <a:solidFill>
                  <a:srgbClr val="000000"/>
                </a:solidFill>
                <a:latin typeface="Arial" charset="0"/>
                <a:cs typeface="Arial" charset="0"/>
              </a:rPr>
              <a:t>jest </a:t>
            </a:r>
            <a:r>
              <a:rPr lang="pl-PL" sz="1600" b="1" kern="0" dirty="0">
                <a:solidFill>
                  <a:srgbClr val="002060"/>
                </a:solidFill>
                <a:latin typeface="Arial" charset="0"/>
                <a:cs typeface="Arial" charset="0"/>
              </a:rPr>
              <a:t>obowiązkowy</a:t>
            </a:r>
            <a:r>
              <a:rPr lang="pl-PL" sz="1600" kern="0" dirty="0">
                <a:solidFill>
                  <a:srgbClr val="C00000"/>
                </a:solidFill>
                <a:latin typeface="Arial" charset="0"/>
                <a:cs typeface="Arial" charset="0"/>
              </a:rPr>
              <a:t> </a:t>
            </a:r>
            <a:r>
              <a:rPr lang="pl-PL" sz="1600" kern="0" dirty="0">
                <a:solidFill>
                  <a:srgbClr val="000000"/>
                </a:solidFill>
                <a:latin typeface="Arial" charset="0"/>
                <a:cs typeface="Arial" charset="0"/>
              </a:rPr>
              <a:t>– uczeń musi do niego przystąpić, aby ukończyć szkołę</a:t>
            </a:r>
          </a:p>
          <a:p>
            <a:pPr marL="285750" indent="-285750">
              <a:buClr>
                <a:srgbClr val="002060"/>
              </a:buClr>
              <a:buFont typeface="Wingdings" panose="05000000000000000000" pitchFamily="2" charset="2"/>
              <a:buChar char="§"/>
              <a:defRPr/>
            </a:pPr>
            <a:r>
              <a:rPr lang="pl-PL" sz="1600" b="1" kern="0" dirty="0">
                <a:solidFill>
                  <a:srgbClr val="002060"/>
                </a:solidFill>
                <a:latin typeface="Arial" charset="0"/>
                <a:cs typeface="Arial" charset="0"/>
              </a:rPr>
              <a:t>nie ma</a:t>
            </a:r>
            <a:r>
              <a:rPr lang="pl-PL" sz="1600" kern="0" dirty="0">
                <a:solidFill>
                  <a:srgbClr val="002060"/>
                </a:solidFill>
                <a:latin typeface="Arial" charset="0"/>
                <a:cs typeface="Arial" charset="0"/>
              </a:rPr>
              <a:t> </a:t>
            </a:r>
            <a:r>
              <a:rPr lang="pl-PL" sz="1600" kern="0" dirty="0">
                <a:solidFill>
                  <a:srgbClr val="000000"/>
                </a:solidFill>
                <a:latin typeface="Arial" charset="0"/>
                <a:cs typeface="Arial" charset="0"/>
              </a:rPr>
              <a:t>progu „zaliczenia” – egzaminu nie można „nie zdać”</a:t>
            </a:r>
          </a:p>
          <a:p>
            <a:pPr marL="285750" indent="-285750">
              <a:buClr>
                <a:srgbClr val="002060"/>
              </a:buClr>
              <a:buFont typeface="Wingdings" panose="05000000000000000000" pitchFamily="2" charset="2"/>
              <a:buChar char="§"/>
              <a:defRPr/>
            </a:pPr>
            <a:r>
              <a:rPr lang="pl-PL" sz="1600" kern="0" dirty="0">
                <a:solidFill>
                  <a:srgbClr val="000000"/>
                </a:solidFill>
                <a:latin typeface="Arial" charset="0"/>
                <a:cs typeface="Arial" charset="0"/>
              </a:rPr>
              <a:t>jest przeprowadzany w </a:t>
            </a:r>
            <a:r>
              <a:rPr lang="pl-PL" sz="1600" b="1" kern="0" dirty="0">
                <a:solidFill>
                  <a:srgbClr val="002060"/>
                </a:solidFill>
                <a:latin typeface="Arial" charset="0"/>
                <a:cs typeface="Arial" charset="0"/>
              </a:rPr>
              <a:t>maju </a:t>
            </a:r>
            <a:r>
              <a:rPr lang="pl-PL" sz="1600" kern="0" dirty="0">
                <a:solidFill>
                  <a:srgbClr val="000000"/>
                </a:solidFill>
                <a:latin typeface="Arial" charset="0"/>
                <a:cs typeface="Arial" charset="0"/>
              </a:rPr>
              <a:t>(w czerwcu sesja dodatkowa)</a:t>
            </a:r>
            <a:endParaRPr lang="pl-PL" sz="1600" b="1" kern="0" dirty="0">
              <a:solidFill>
                <a:srgbClr val="4D7830"/>
              </a:solidFill>
              <a:latin typeface="Arial" charset="0"/>
              <a:cs typeface="Arial" charset="0"/>
            </a:endParaRPr>
          </a:p>
          <a:p>
            <a:pPr marL="285750" indent="-285750">
              <a:buClr>
                <a:srgbClr val="002060"/>
              </a:buClr>
              <a:buFont typeface="Wingdings" panose="05000000000000000000" pitchFamily="2" charset="2"/>
              <a:buChar char="§"/>
              <a:defRPr/>
            </a:pPr>
            <a:r>
              <a:rPr lang="pl-PL" sz="1600" kern="0" dirty="0">
                <a:solidFill>
                  <a:srgbClr val="000000"/>
                </a:solidFill>
                <a:latin typeface="Arial" charset="0"/>
                <a:cs typeface="Arial" charset="0"/>
              </a:rPr>
              <a:t>trwa </a:t>
            </a:r>
            <a:r>
              <a:rPr lang="pl-PL" sz="1600" b="1" kern="0" dirty="0">
                <a:solidFill>
                  <a:srgbClr val="002060"/>
                </a:solidFill>
                <a:latin typeface="Arial" charset="0"/>
                <a:cs typeface="Arial" charset="0"/>
              </a:rPr>
              <a:t>3 dni </a:t>
            </a:r>
            <a:r>
              <a:rPr lang="pl-PL" sz="1600" kern="0" dirty="0">
                <a:solidFill>
                  <a:srgbClr val="000000"/>
                </a:solidFill>
                <a:latin typeface="Arial" charset="0"/>
                <a:cs typeface="Arial" charset="0"/>
              </a:rPr>
              <a:t>(1. dnia – język polski, 2. dnia – matematyka, 3. dnia – język obcy).</a:t>
            </a:r>
          </a:p>
        </p:txBody>
      </p:sp>
      <p:sp>
        <p:nvSpPr>
          <p:cNvPr id="7" name="Prostokąt 6">
            <a:extLst>
              <a:ext uri="{FF2B5EF4-FFF2-40B4-BE49-F238E27FC236}">
                <a16:creationId xmlns:a16="http://schemas.microsoft.com/office/drawing/2014/main" id="{3D5704BF-3A92-49B3-A3B7-C35E625E4563}"/>
              </a:ext>
            </a:extLst>
          </p:cNvPr>
          <p:cNvSpPr/>
          <p:nvPr/>
        </p:nvSpPr>
        <p:spPr>
          <a:xfrm>
            <a:off x="3298584" y="804519"/>
            <a:ext cx="440857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l-PL" sz="5400" b="1" dirty="0">
                <a:ln w="0"/>
                <a:solidFill>
                  <a:srgbClr val="0070C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EGZAMIN</a:t>
            </a:r>
            <a:r>
              <a:rPr lang="pl-PL" sz="5400" dirty="0">
                <a:ln w="0"/>
                <a:solidFill>
                  <a:srgbClr val="0070C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</a:t>
            </a:r>
            <a:r>
              <a:rPr lang="pl-PL" sz="5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  </a:t>
            </a:r>
            <a:endParaRPr lang="pl-PL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pic>
        <p:nvPicPr>
          <p:cNvPr id="6" name="Obraz 5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lasticWrap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9614" y="526768"/>
            <a:ext cx="1295098" cy="14788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2018884"/>
      </p:ext>
    </p:extLst>
  </p:cSld>
  <p:clrMapOvr>
    <a:masterClrMapping/>
  </p:clrMapOvr>
  <p:transition spd="slow">
    <p:cover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0728706-447A-4A8E-A634-398FFC5668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108948"/>
          </a:xfrm>
        </p:spPr>
        <p:txBody>
          <a:bodyPr>
            <a:normAutofit/>
          </a:bodyPr>
          <a:lstStyle/>
          <a:p>
            <a:pPr algn="ctr"/>
            <a:r>
              <a:rPr lang="pl-PL" sz="2400" dirty="0">
                <a:solidFill>
                  <a:srgbClr val="0070C0"/>
                </a:solidFill>
              </a:rPr>
              <a:t>możliwość wglądu do sprawdzonej </a:t>
            </a:r>
            <a:br>
              <a:rPr lang="pl-PL" sz="2400" dirty="0">
                <a:solidFill>
                  <a:srgbClr val="0070C0"/>
                </a:solidFill>
              </a:rPr>
            </a:br>
            <a:r>
              <a:rPr lang="pl-PL" sz="2400" dirty="0">
                <a:solidFill>
                  <a:srgbClr val="0070C0"/>
                </a:solidFill>
              </a:rPr>
              <a:t>i ocenionej pracy egzaminacyjnej.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695D528-EC0B-490A-B731-9F081AAC43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dirty="0"/>
              <a:t>2. Nie dopuszcza się możliwości dokonywania wglądu przez pełnomocnika lub z udziałem pełnomocnika albo innej osoby wskazanej przez zdającego lub jego rodziców.</a:t>
            </a:r>
          </a:p>
          <a:p>
            <a:pPr marL="0" indent="0" algn="just">
              <a:buNone/>
            </a:pPr>
            <a:r>
              <a:rPr lang="pl-PL" dirty="0"/>
              <a:t>3. Pracę egzaminacyjną stanowi kompletny arkusz egzaminacyjny (tj. zeszyt zadań</a:t>
            </a:r>
            <a:br>
              <a:rPr lang="pl-PL" dirty="0"/>
            </a:br>
            <a:r>
              <a:rPr lang="pl-PL" dirty="0"/>
              <a:t>egzaminacyjnych oraz karta odpowiedzi) oraz – w przypadku arkuszy w dostosowanej</a:t>
            </a:r>
            <a:br>
              <a:rPr lang="pl-PL" dirty="0"/>
            </a:br>
            <a:r>
              <a:rPr lang="pl-PL" dirty="0"/>
              <a:t>formie – wszystkie inne materiały wytworzone przez ucznia i/lub nauczyciela</a:t>
            </a:r>
            <a:br>
              <a:rPr lang="pl-PL" dirty="0"/>
            </a:br>
            <a:r>
              <a:rPr lang="pl-PL" dirty="0"/>
              <a:t>wspomagającego podczas egzaminu.</a:t>
            </a:r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2535426275"/>
      </p:ext>
    </p:extLst>
  </p:cSld>
  <p:clrMapOvr>
    <a:masterClrMapping/>
  </p:clrMapOvr>
  <p:transition spd="slow">
    <p:cover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0728706-447A-4A8E-A634-398FFC5668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108948"/>
          </a:xfrm>
        </p:spPr>
        <p:txBody>
          <a:bodyPr>
            <a:normAutofit/>
          </a:bodyPr>
          <a:lstStyle/>
          <a:p>
            <a:pPr algn="ctr"/>
            <a:r>
              <a:rPr lang="pl-PL" sz="2400" dirty="0">
                <a:solidFill>
                  <a:srgbClr val="0070C0"/>
                </a:solidFill>
              </a:rPr>
              <a:t>możliwość wglądu do sprawdzonej </a:t>
            </a:r>
            <a:br>
              <a:rPr lang="pl-PL" sz="2400" dirty="0">
                <a:solidFill>
                  <a:srgbClr val="0070C0"/>
                </a:solidFill>
              </a:rPr>
            </a:br>
            <a:r>
              <a:rPr lang="pl-PL" sz="2400" dirty="0">
                <a:solidFill>
                  <a:srgbClr val="0070C0"/>
                </a:solidFill>
              </a:rPr>
              <a:t>i ocenionej pracy egzaminacyjnej.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695D528-EC0B-490A-B731-9F081AAC43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dirty="0"/>
              <a:t>4. Wniosek o wgląd do pracy egzaminacyjnej składa się do dyrektora właściwej okręgowej komisji egzaminacyjnej. Wniosek może być złożony osobiście przez uprawnioną osobę lub osobę występującą w imieniu zdającego albo przesłany do OKE drogą elektroniczną, faksem lub pocztą tradycyjną.</a:t>
            </a:r>
          </a:p>
          <a:p>
            <a:pPr marL="0" indent="0" algn="just">
              <a:buNone/>
            </a:pPr>
            <a:r>
              <a:rPr lang="pl-PL" dirty="0"/>
              <a:t>5. Wnioski o wgląd są przyjmowane i rozpatrywane od dnia udostępnienia w ZIU (SIOEO) informacji o wynikach egzaminu ósmoklasisty, tj. od 1 lipca 2022 r., zgodnie z kolejnością wpływu.</a:t>
            </a:r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109143275"/>
      </p:ext>
    </p:extLst>
  </p:cSld>
  <p:clrMapOvr>
    <a:masterClrMapping/>
  </p:clrMapOvr>
  <p:transition spd="slow">
    <p:cover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>
                <a:solidFill>
                  <a:srgbClr val="0070C0"/>
                </a:solidFill>
              </a:rPr>
              <a:t>WYNIKI EGZAMINU ÓSMOKLASISTY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457200" indent="-457200">
              <a:buAutoNum type="arabicPeriod"/>
            </a:pPr>
            <a:r>
              <a:rPr lang="pl-PL" dirty="0"/>
              <a:t>Wyniki egzaminu ósmoklasisty są przedstawiane w procentach i na skali centylowej.</a:t>
            </a:r>
          </a:p>
          <a:p>
            <a:pPr marL="457200" indent="-457200">
              <a:buAutoNum type="arabicPeriod"/>
            </a:pPr>
            <a:r>
              <a:rPr lang="pl-PL" dirty="0"/>
              <a:t>Wyniki egzaminu ósmoklasisty obejmują:</a:t>
            </a:r>
            <a:br>
              <a:rPr lang="pl-PL" dirty="0"/>
            </a:br>
            <a:r>
              <a:rPr lang="pl-PL" dirty="0"/>
              <a:t>a. wynik z języka polskiego</a:t>
            </a:r>
            <a:br>
              <a:rPr lang="pl-PL" dirty="0"/>
            </a:br>
            <a:r>
              <a:rPr lang="pl-PL" dirty="0"/>
              <a:t>b. wynik z matematyki</a:t>
            </a:r>
            <a:br>
              <a:rPr lang="pl-PL" dirty="0"/>
            </a:br>
            <a:r>
              <a:rPr lang="pl-PL" dirty="0"/>
              <a:t>c. wynik z języka obcego nowożytnego</a:t>
            </a:r>
          </a:p>
          <a:p>
            <a:pPr marL="457200" indent="-457200" algn="just">
              <a:buAutoNum type="arabicPeriod"/>
            </a:pPr>
            <a:r>
              <a:rPr lang="pl-PL" dirty="0"/>
              <a:t>Wyniki egzaminu ósmoklasisty w procentach ustala dyrektor okręgowej komisji</a:t>
            </a:r>
            <a:br>
              <a:rPr lang="pl-PL" dirty="0"/>
            </a:br>
            <a:r>
              <a:rPr lang="pl-PL" dirty="0"/>
              <a:t>egzaminacyjnej na podstawie liczby punktów przyznanych przez egzaminatorów</a:t>
            </a:r>
            <a:br>
              <a:rPr lang="pl-PL" dirty="0"/>
            </a:br>
            <a:r>
              <a:rPr lang="pl-PL" dirty="0"/>
              <a:t>sprawdzających prace egzaminacyjne oraz elektronicznego odczytu kart odpowiedzi –</a:t>
            </a:r>
            <a:br>
              <a:rPr lang="pl-PL" dirty="0"/>
            </a:br>
            <a:r>
              <a:rPr lang="pl-PL" dirty="0"/>
              <a:t>w przypadku wykorzystania do sprawdzania prac egzaminacyjnych narzędzi</a:t>
            </a:r>
            <a:br>
              <a:rPr lang="pl-PL" dirty="0"/>
            </a:br>
            <a:r>
              <a:rPr lang="pl-PL" dirty="0"/>
              <a:t>elektronicznych.</a:t>
            </a:r>
          </a:p>
        </p:txBody>
      </p:sp>
    </p:spTree>
    <p:extLst>
      <p:ext uri="{BB962C8B-B14F-4D97-AF65-F5344CB8AC3E}">
        <p14:creationId xmlns:p14="http://schemas.microsoft.com/office/powerpoint/2010/main" val="4004682443"/>
      </p:ext>
    </p:extLst>
  </p:cSld>
  <p:clrMapOvr>
    <a:masterClrMapping/>
  </p:clrMapOvr>
  <p:transition spd="slow">
    <p:cover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>
                <a:solidFill>
                  <a:srgbClr val="0070C0"/>
                </a:solidFill>
              </a:rPr>
              <a:t>WYNIKI EGZAMINU ÓSMOKLASISTY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 algn="just">
              <a:buAutoNum type="arabicPeriod" startAt="4"/>
            </a:pPr>
            <a:r>
              <a:rPr lang="pl-PL" dirty="0"/>
              <a:t>Wyniki egzaminu ósmoklasisty na skali centylowej opracowuje Centralna Komisja</a:t>
            </a:r>
            <a:br>
              <a:rPr lang="pl-PL" dirty="0"/>
            </a:br>
            <a:r>
              <a:rPr lang="pl-PL" dirty="0"/>
              <a:t>Egzaminacyjna na podstawie wyników ustalonych przez dyrektorów okręgowych komisji egzaminacyjnych.</a:t>
            </a:r>
          </a:p>
          <a:p>
            <a:pPr marL="457200" indent="-457200" algn="just">
              <a:buAutoNum type="arabicPeriod" startAt="4"/>
            </a:pPr>
            <a:r>
              <a:rPr lang="pl-PL" dirty="0"/>
              <a:t>Wyniki egzaminu ósmoklasisty są ostateczne i nie służy na nie skarga do sądu</a:t>
            </a:r>
            <a:br>
              <a:rPr lang="pl-PL" dirty="0"/>
            </a:br>
            <a:r>
              <a:rPr lang="pl-PL" dirty="0"/>
              <a:t>administracyjnego.</a:t>
            </a:r>
          </a:p>
          <a:p>
            <a:pPr marL="457200" indent="-457200" algn="just">
              <a:buAutoNum type="arabicPeriod" startAt="4"/>
            </a:pPr>
            <a:r>
              <a:rPr lang="pl-PL" dirty="0"/>
              <a:t>Wyniki egzaminu ósmoklasisty nie wpływają na ukończenie szkoły.</a:t>
            </a:r>
          </a:p>
        </p:txBody>
      </p:sp>
    </p:spTree>
    <p:extLst>
      <p:ext uri="{BB962C8B-B14F-4D97-AF65-F5344CB8AC3E}">
        <p14:creationId xmlns:p14="http://schemas.microsoft.com/office/powerpoint/2010/main" val="1906811609"/>
      </p:ext>
    </p:extLst>
  </p:cSld>
  <p:clrMapOvr>
    <a:masterClrMapping/>
  </p:clrMapOvr>
  <p:transition spd="slow">
    <p:cover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0728706-447A-4A8E-A634-398FFC5668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108948"/>
          </a:xfrm>
        </p:spPr>
        <p:txBody>
          <a:bodyPr>
            <a:normAutofit/>
          </a:bodyPr>
          <a:lstStyle/>
          <a:p>
            <a:pPr algn="ctr"/>
            <a:r>
              <a:rPr lang="pl-PL" dirty="0">
                <a:solidFill>
                  <a:srgbClr val="0070C0"/>
                </a:solidFill>
              </a:rPr>
              <a:t>www.cke.gov.pl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695D528-EC0B-490A-B731-9F081AAC43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pl-PL" dirty="0"/>
              <a:t>Więcej informacji o egzaminie ósmoklasisty, w tym przykładowe zadania wraz</a:t>
            </a:r>
            <a:br>
              <a:rPr lang="pl-PL" dirty="0"/>
            </a:br>
            <a:r>
              <a:rPr lang="pl-PL" dirty="0"/>
              <a:t>z rozwiązaniami, jest dostępnych w informatorach o egzaminie ósmoklasisty opublikowanych na stronie internetowej Centralnej Komisji Egzaminacyjnej </a:t>
            </a:r>
            <a:r>
              <a:rPr lang="pl-PL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https://cke.gov.pl/egzamin-osmoklasisty/informatory/</a:t>
            </a:r>
            <a:r>
              <a:rPr lang="pl-PL" dirty="0"/>
              <a:t> 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pl-PL" dirty="0"/>
              <a:t>oraz stronie internetowej Okręgowej Komisji Egzaminacyjnej w Krakowie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pl-PL" dirty="0"/>
              <a:t>http://www.oke.krakow.pl/inf/staticpages/index.php?page=20190103115717492</a:t>
            </a:r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1278138411"/>
      </p:ext>
    </p:extLst>
  </p:cSld>
  <p:clrMapOvr>
    <a:masterClrMapping/>
  </p:clrMapOvr>
  <p:transition spd="slow">
    <p:cover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>
                <a:solidFill>
                  <a:srgbClr val="0070C0"/>
                </a:solidFill>
              </a:rPr>
              <a:t>www.cke.gov.pl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/>
              <a:t>Na stronie internetowej CKE w zakładce poświęconej egzaminowi ósmoklasisty dostępne są również:</a:t>
            </a:r>
          </a:p>
          <a:p>
            <a:pPr marL="0" indent="0">
              <a:buNone/>
            </a:pPr>
            <a:r>
              <a:rPr lang="pl-PL" dirty="0"/>
              <a:t>a. przykładowe arkusze egzaminacyjne wraz z rozwiązaniami</a:t>
            </a:r>
            <a:br>
              <a:rPr lang="pl-PL" dirty="0"/>
            </a:br>
            <a:r>
              <a:rPr lang="pl-PL" dirty="0"/>
              <a:t>b. arkusze egzaminu próbnego wraz z rozwiązaniami</a:t>
            </a:r>
            <a:br>
              <a:rPr lang="pl-PL" dirty="0"/>
            </a:br>
            <a:r>
              <a:rPr lang="pl-PL" dirty="0"/>
              <a:t>c. zestawy ćwiczeniowe umożliwiające powtórzenie materiału z języka polskiego,</a:t>
            </a:r>
            <a:br>
              <a:rPr lang="pl-PL" dirty="0"/>
            </a:br>
            <a:r>
              <a:rPr lang="pl-PL" dirty="0"/>
              <a:t>matematyki i języków obcych</a:t>
            </a:r>
            <a:br>
              <a:rPr lang="pl-PL" dirty="0"/>
            </a:br>
            <a:r>
              <a:rPr lang="pl-PL" dirty="0"/>
              <a:t>d. arkusze wykorzystane do przeprowadzenia egzaminu ósmoklasisty w latach 2019 –2022, wraz z zasadami oceniania rozwiązań zadań</a:t>
            </a:r>
          </a:p>
        </p:txBody>
      </p:sp>
    </p:spTree>
    <p:extLst>
      <p:ext uri="{BB962C8B-B14F-4D97-AF65-F5344CB8AC3E}">
        <p14:creationId xmlns:p14="http://schemas.microsoft.com/office/powerpoint/2010/main" val="1333048142"/>
      </p:ext>
    </p:extLst>
  </p:cSld>
  <p:clrMapOvr>
    <a:masterClrMapping/>
  </p:clrMapOvr>
  <p:transition spd="slow">
    <p:cover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>
                <a:solidFill>
                  <a:srgbClr val="0070C0"/>
                </a:solidFill>
              </a:rPr>
              <a:t>Filmiki CKE o Egzaminie ósmoklasisty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pl-PL" sz="2900" dirty="0">
                <a:hlinkClick r:id="rId2"/>
              </a:rPr>
              <a:t>https://www.youtube.com/watch?v=hgK2i-8KCHs</a:t>
            </a:r>
            <a:r>
              <a:rPr lang="pl-PL" sz="2900" dirty="0"/>
              <a:t>  (informacje ogólne)</a:t>
            </a:r>
            <a:endParaRPr lang="pl-PL" sz="2900" dirty="0">
              <a:hlinkClick r:id="rId3"/>
            </a:endParaRPr>
          </a:p>
          <a:p>
            <a:r>
              <a:rPr lang="pl-PL" sz="2900" dirty="0">
                <a:hlinkClick r:id="rId3"/>
              </a:rPr>
              <a:t>https://www.youtube.com/watch?v=atObI8W6wi8</a:t>
            </a:r>
            <a:r>
              <a:rPr lang="pl-PL" sz="2900" dirty="0"/>
              <a:t> (język polski)</a:t>
            </a:r>
          </a:p>
          <a:p>
            <a:r>
              <a:rPr lang="pl-PL" sz="2900" dirty="0">
                <a:hlinkClick r:id="rId4"/>
              </a:rPr>
              <a:t>https://www.youtube.com/watch?v=3igTaFPKgwg</a:t>
            </a:r>
            <a:r>
              <a:rPr lang="pl-PL" sz="2900" dirty="0"/>
              <a:t> (język polski)</a:t>
            </a:r>
          </a:p>
          <a:p>
            <a:r>
              <a:rPr lang="pl-PL" sz="2900" dirty="0">
                <a:hlinkClick r:id="rId5"/>
              </a:rPr>
              <a:t>https://www.youtube.com/watch?v=T4bdefH6s20</a:t>
            </a:r>
            <a:r>
              <a:rPr lang="pl-PL" sz="2900" dirty="0"/>
              <a:t>  (język obcy)</a:t>
            </a:r>
          </a:p>
          <a:p>
            <a:r>
              <a:rPr lang="pl-PL" sz="2900" dirty="0">
                <a:hlinkClick r:id="rId6"/>
              </a:rPr>
              <a:t>https://www.youtube.com/watch?v=0H66qYEVE-8</a:t>
            </a:r>
            <a:r>
              <a:rPr lang="pl-PL" sz="2900" dirty="0"/>
              <a:t> (matematyka)</a:t>
            </a:r>
          </a:p>
          <a:p>
            <a:pPr marL="0" indent="0">
              <a:buNone/>
            </a:pPr>
            <a:endParaRPr lang="pl-PL" sz="2900" dirty="0"/>
          </a:p>
          <a:p>
            <a:pPr marL="0" indent="0">
              <a:buNone/>
            </a:pPr>
            <a:r>
              <a:rPr lang="pl-PL" sz="2900" dirty="0"/>
              <a:t>Materiały pomocnicze do egzaminu ósmoklasisty</a:t>
            </a:r>
          </a:p>
          <a:p>
            <a:pPr marL="0" indent="0">
              <a:buNone/>
            </a:pPr>
            <a:r>
              <a:rPr lang="pl-PL" sz="2900" dirty="0">
                <a:hlinkClick r:id="rId7"/>
              </a:rPr>
              <a:t>http://www.oke.krakow.pl/inf/staticpages/index.php?page=20200529150446582</a:t>
            </a:r>
            <a:r>
              <a:rPr lang="pl-PL" sz="2900" dirty="0"/>
              <a:t>  </a:t>
            </a:r>
          </a:p>
          <a:p>
            <a:pPr marL="0" indent="0">
              <a:buNone/>
            </a:pPr>
            <a:br>
              <a:rPr lang="pl-PL" b="1" dirty="0"/>
            </a:br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123892882"/>
      </p:ext>
    </p:extLst>
  </p:cSld>
  <p:clrMapOvr>
    <a:masterClrMapping/>
  </p:clrMapOvr>
  <p:transition spd="slow">
    <p:cover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>
            <a:extLst>
              <a:ext uri="{FF2B5EF4-FFF2-40B4-BE49-F238E27FC236}">
                <a16:creationId xmlns:a16="http://schemas.microsoft.com/office/drawing/2014/main" id="{2047015F-EB2F-4EFB-A52E-4DC9BD8D5F86}"/>
              </a:ext>
            </a:extLst>
          </p:cNvPr>
          <p:cNvSpPr/>
          <p:nvPr/>
        </p:nvSpPr>
        <p:spPr>
          <a:xfrm>
            <a:off x="2248609" y="2183017"/>
            <a:ext cx="718542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l-PL" sz="5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Dziękujemy za uwagę</a:t>
            </a:r>
          </a:p>
        </p:txBody>
      </p:sp>
    </p:spTree>
    <p:extLst>
      <p:ext uri="{BB962C8B-B14F-4D97-AF65-F5344CB8AC3E}">
        <p14:creationId xmlns:p14="http://schemas.microsoft.com/office/powerpoint/2010/main" val="910179629"/>
      </p:ext>
    </p:extLst>
  </p:cSld>
  <p:clrMapOvr>
    <a:masterClrMapping/>
  </p:clrMapOvr>
  <p:transition spd="slow">
    <p:cover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695D528-EC0B-490A-B731-9F081AAC43E4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733169" y="2016125"/>
            <a:ext cx="10906896" cy="3449638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pl-PL" dirty="0"/>
              <a:t> Przeprowadzany jest w formie pisemnej.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pl-PL" dirty="0"/>
              <a:t> Z każdego przedmiotu jest przeprowadzany innego dnia.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pl-PL" dirty="0"/>
              <a:t> Pierwszego dnia jest przeprowadzany egzamin z języka polskiego, który trwa </a:t>
            </a:r>
            <a:r>
              <a:rPr lang="pl-PL" b="1" dirty="0"/>
              <a:t>120 minut.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pl-PL" dirty="0"/>
              <a:t> Drugiego dnia jest przeprowadzany egzamin z matematyki, który trwa </a:t>
            </a:r>
            <a:r>
              <a:rPr lang="pl-PL" b="1" dirty="0"/>
              <a:t>100 minut.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pl-PL" dirty="0"/>
              <a:t> Trzeciego dnia jest przeprowadzany egzamin z języka obcego nowożytnego, który trwa </a:t>
            </a:r>
            <a:r>
              <a:rPr lang="pl-PL" b="1" dirty="0"/>
              <a:t>90 minut.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pl-PL" dirty="0"/>
              <a:t> Do czasu trwania egzaminu ósmoklasisty z każdego przedmiotu nie wlicza się czasu przeznaczonego na sprawdzenie przez ucznia poprawności przeniesienia odpowiedzi na kartę odpowiedzi (5 minut).</a:t>
            </a:r>
          </a:p>
        </p:txBody>
      </p:sp>
      <p:sp>
        <p:nvSpPr>
          <p:cNvPr id="6" name="Tytuł 5">
            <a:extLst>
              <a:ext uri="{FF2B5EF4-FFF2-40B4-BE49-F238E27FC236}">
                <a16:creationId xmlns:a16="http://schemas.microsoft.com/office/drawing/2014/main" id="{22ED88CA-61AC-424A-86A1-7BF0E8BC4A2D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2587625" y="804863"/>
            <a:ext cx="4023858" cy="8402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pl-PL" sz="5400" b="1" dirty="0">
                <a:ln w="0"/>
                <a:solidFill>
                  <a:srgbClr val="0070C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EGZAMIN</a:t>
            </a:r>
            <a:r>
              <a:rPr lang="pl-PL" sz="5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 </a:t>
            </a:r>
            <a:endParaRPr lang="pl-PL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pic>
        <p:nvPicPr>
          <p:cNvPr id="8" name="Obraz 7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lasticWrap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1317" y="449061"/>
            <a:ext cx="1295098" cy="14788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5982087"/>
      </p:ext>
    </p:extLst>
  </p:cSld>
  <p:clrMapOvr>
    <a:masterClrMapping/>
  </p:clrMapOvr>
  <p:transition spd="slow">
    <p:cover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0728706-447A-4A8E-A634-398FFC5668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>
                <a:solidFill>
                  <a:srgbClr val="0070C0"/>
                </a:solidFill>
              </a:rPr>
              <a:t>Przedłużenie czasu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695D528-EC0B-490A-B731-9F081AAC43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dirty="0"/>
              <a:t>Przedłużenie czasu w przypadku dostosowania warunków lub formy przeprowadzania egzaminu:</a:t>
            </a:r>
          </a:p>
          <a:p>
            <a:pPr marL="0" indent="0" algn="just">
              <a:buNone/>
            </a:pPr>
            <a:endParaRPr lang="pl-PL" dirty="0"/>
          </a:p>
          <a:p>
            <a:pPr marL="0" indent="0" algn="just">
              <a:buNone/>
            </a:pPr>
            <a:endParaRPr lang="pl-PL" dirty="0"/>
          </a:p>
          <a:p>
            <a:pPr marL="0" indent="0" algn="just">
              <a:buNone/>
            </a:pPr>
            <a:endParaRPr lang="pl-PL" dirty="0"/>
          </a:p>
          <a:p>
            <a:pPr marL="0" indent="0" algn="just">
              <a:buNone/>
            </a:pPr>
            <a:endParaRPr lang="pl-PL" dirty="0"/>
          </a:p>
          <a:p>
            <a:pPr marL="0" indent="0" algn="just">
              <a:buNone/>
            </a:pPr>
            <a:endParaRPr lang="pl-PL" dirty="0"/>
          </a:p>
          <a:p>
            <a:pPr marL="0" indent="0" algn="just">
              <a:buNone/>
            </a:pPr>
            <a:endParaRPr lang="pl-PL" dirty="0"/>
          </a:p>
        </p:txBody>
      </p:sp>
      <p:graphicFrame>
        <p:nvGraphicFramePr>
          <p:cNvPr id="8" name="Tabela 7">
            <a:extLst>
              <a:ext uri="{FF2B5EF4-FFF2-40B4-BE49-F238E27FC236}">
                <a16:creationId xmlns:a16="http://schemas.microsoft.com/office/drawing/2014/main" id="{39515140-C8F4-4C0F-A55D-743557A2716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620886"/>
              </p:ext>
            </p:extLst>
          </p:nvPr>
        </p:nvGraphicFramePr>
        <p:xfrm>
          <a:off x="4031615" y="3017043"/>
          <a:ext cx="4443095" cy="2067560"/>
        </p:xfrm>
        <a:graphic>
          <a:graphicData uri="http://schemas.openxmlformats.org/drawingml/2006/table">
            <a:tbl>
              <a:tblPr/>
              <a:tblGrid>
                <a:gridCol w="1594515">
                  <a:extLst>
                    <a:ext uri="{9D8B030D-6E8A-4147-A177-3AD203B41FA5}">
                      <a16:colId xmlns:a16="http://schemas.microsoft.com/office/drawing/2014/main" val="136718933"/>
                    </a:ext>
                  </a:extLst>
                </a:gridCol>
                <a:gridCol w="1424290">
                  <a:extLst>
                    <a:ext uri="{9D8B030D-6E8A-4147-A177-3AD203B41FA5}">
                      <a16:colId xmlns:a16="http://schemas.microsoft.com/office/drawing/2014/main" val="2574165376"/>
                    </a:ext>
                  </a:extLst>
                </a:gridCol>
                <a:gridCol w="1424290">
                  <a:extLst>
                    <a:ext uri="{9D8B030D-6E8A-4147-A177-3AD203B41FA5}">
                      <a16:colId xmlns:a16="http://schemas.microsoft.com/office/drawing/2014/main" val="1271062061"/>
                    </a:ext>
                  </a:extLst>
                </a:gridCol>
              </a:tblGrid>
              <a:tr h="391428">
                <a:tc gridSpan="2">
                  <a:txBody>
                    <a:bodyPr/>
                    <a:lstStyle/>
                    <a:p>
                      <a:pPr algn="ctr">
                        <a:spcAft>
                          <a:spcPts val="800"/>
                        </a:spcAft>
                      </a:pPr>
                      <a:br>
                        <a:rPr lang="pl-PL" sz="11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pl-PL" sz="11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Czas trwania (min.)</a:t>
                      </a:r>
                      <a:endParaRPr lang="pl-PL">
                        <a:effectLst/>
                      </a:endParaRPr>
                    </a:p>
                  </a:txBody>
                  <a:tcPr marL="6350" marR="635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831119664"/>
                  </a:ext>
                </a:extLst>
              </a:tr>
              <a:tr h="792175">
                <a:tc>
                  <a:txBody>
                    <a:bodyPr/>
                    <a:lstStyle/>
                    <a:p>
                      <a:pPr algn="ctr">
                        <a:spcAft>
                          <a:spcPts val="800"/>
                        </a:spcAft>
                      </a:pPr>
                      <a:r>
                        <a:rPr lang="pl-PL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arkusz</a:t>
                      </a:r>
                      <a:endParaRPr lang="pl-PL">
                        <a:effectLst/>
                      </a:endParaRPr>
                    </a:p>
                    <a:p>
                      <a:pPr algn="ctr">
                        <a:spcAft>
                          <a:spcPts val="800"/>
                        </a:spcAft>
                      </a:pPr>
                      <a:r>
                        <a:rPr lang="pl-PL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standar­dowy</a:t>
                      </a:r>
                      <a:endParaRPr lang="pl-PL">
                        <a:effectLst/>
                      </a:endParaRPr>
                    </a:p>
                  </a:txBody>
                  <a:tcPr marL="6350" marR="635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800"/>
                        </a:spcAft>
                      </a:pPr>
                      <a:r>
                        <a:rPr lang="pl-PL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przedłużenie czasu,</a:t>
                      </a:r>
                      <a:br>
                        <a:rPr lang="pl-PL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pl-PL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 którym mowa w pkt. 17.</a:t>
                      </a:r>
                      <a:endParaRPr lang="pl-PL">
                        <a:effectLst/>
                      </a:endParaRPr>
                    </a:p>
                    <a:p>
                      <a:pPr algn="ctr">
                        <a:spcAft>
                          <a:spcPts val="800"/>
                        </a:spcAft>
                      </a:pPr>
                      <a:r>
                        <a:rPr lang="pl-PL" sz="11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Komunikatu CKE</a:t>
                      </a:r>
                      <a:endParaRPr lang="pl-PL">
                        <a:effectLst/>
                      </a:endParaRPr>
                    </a:p>
                  </a:txBody>
                  <a:tcPr marL="6350" marR="635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36098996"/>
                  </a:ext>
                </a:extLst>
              </a:tr>
              <a:tr h="237653">
                <a:tc>
                  <a:txBody>
                    <a:bodyPr/>
                    <a:lstStyle/>
                    <a:p>
                      <a:pPr algn="l">
                        <a:spcAft>
                          <a:spcPts val="800"/>
                        </a:spcAft>
                      </a:pPr>
                      <a:r>
                        <a:rPr lang="pl-PL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język polski</a:t>
                      </a:r>
                      <a:endParaRPr lang="pl-PL">
                        <a:effectLst/>
                      </a:endParaRPr>
                    </a:p>
                  </a:txBody>
                  <a:tcPr marL="6350" marR="635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800"/>
                        </a:spcAft>
                      </a:pPr>
                      <a:r>
                        <a:rPr lang="pl-PL" sz="11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120</a:t>
                      </a:r>
                      <a:endParaRPr lang="pl-PL">
                        <a:effectLst/>
                      </a:endParaRPr>
                    </a:p>
                  </a:txBody>
                  <a:tcPr marL="6350" marR="635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800"/>
                        </a:spcAft>
                      </a:pPr>
                      <a:r>
                        <a:rPr lang="pl-PL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do 180</a:t>
                      </a:r>
                      <a:endParaRPr lang="pl-PL">
                        <a:effectLst/>
                      </a:endParaRPr>
                    </a:p>
                  </a:txBody>
                  <a:tcPr marL="6350" marR="635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9376673"/>
                  </a:ext>
                </a:extLst>
              </a:tr>
              <a:tr h="237653">
                <a:tc>
                  <a:txBody>
                    <a:bodyPr/>
                    <a:lstStyle/>
                    <a:p>
                      <a:pPr algn="l">
                        <a:spcAft>
                          <a:spcPts val="800"/>
                        </a:spcAft>
                      </a:pPr>
                      <a:r>
                        <a:rPr lang="pl-PL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matematyka</a:t>
                      </a:r>
                      <a:endParaRPr lang="pl-PL">
                        <a:effectLst/>
                      </a:endParaRPr>
                    </a:p>
                  </a:txBody>
                  <a:tcPr marL="6350" marR="635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800"/>
                        </a:spcAft>
                      </a:pPr>
                      <a:r>
                        <a:rPr lang="pl-PL" sz="11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</a:t>
                      </a:r>
                      <a:endParaRPr lang="pl-PL">
                        <a:effectLst/>
                      </a:endParaRPr>
                    </a:p>
                  </a:txBody>
                  <a:tcPr marL="6350" marR="635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800"/>
                        </a:spcAft>
                      </a:pPr>
                      <a:r>
                        <a:rPr lang="pl-PL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do 150</a:t>
                      </a:r>
                      <a:endParaRPr lang="pl-PL">
                        <a:effectLst/>
                      </a:endParaRPr>
                    </a:p>
                  </a:txBody>
                  <a:tcPr marL="6350" marR="635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6984212"/>
                  </a:ext>
                </a:extLst>
              </a:tr>
              <a:tr h="237653">
                <a:tc>
                  <a:txBody>
                    <a:bodyPr/>
                    <a:lstStyle/>
                    <a:p>
                      <a:pPr algn="l">
                        <a:spcAft>
                          <a:spcPts val="800"/>
                        </a:spcAft>
                      </a:pPr>
                      <a:r>
                        <a:rPr lang="pl-PL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język obcy nowożytny</a:t>
                      </a:r>
                      <a:endParaRPr lang="pl-PL">
                        <a:effectLst/>
                      </a:endParaRPr>
                    </a:p>
                  </a:txBody>
                  <a:tcPr marL="6350" marR="635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800"/>
                        </a:spcAft>
                      </a:pPr>
                      <a:r>
                        <a:rPr lang="pl-PL" sz="11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90</a:t>
                      </a:r>
                      <a:endParaRPr lang="pl-PL">
                        <a:effectLst/>
                      </a:endParaRPr>
                    </a:p>
                  </a:txBody>
                  <a:tcPr marL="6350" marR="635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800"/>
                        </a:spcAft>
                      </a:pPr>
                      <a:r>
                        <a:rPr lang="pl-PL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do 135</a:t>
                      </a:r>
                      <a:endParaRPr lang="pl-PL" dirty="0">
                        <a:effectLst/>
                      </a:endParaRPr>
                    </a:p>
                  </a:txBody>
                  <a:tcPr marL="6350" marR="635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50833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2901659"/>
      </p:ext>
    </p:extLst>
  </p:cSld>
  <p:clrMapOvr>
    <a:masterClrMapping/>
  </p:clrMapOvr>
  <p:transition spd="slow">
    <p:cover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695D528-EC0B-490A-B731-9F081AAC43E4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568736" y="2016125"/>
            <a:ext cx="9020108" cy="3449638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pl-PL" dirty="0"/>
              <a:t> Zdającym nie wolno wnosić do sali egzaminacyjnej urządzeń telekomunikacyjnych     </a:t>
            </a:r>
            <a:br>
              <a:rPr lang="pl-PL" dirty="0"/>
            </a:br>
            <a:r>
              <a:rPr lang="pl-PL" dirty="0"/>
              <a:t> bądź korzystania z takich urządzeń w tej sali.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pl-PL" dirty="0"/>
              <a:t> Zdający do sali egzaminacyjnej mogą wnieść wyłącznie następujące przybory:</a:t>
            </a:r>
          </a:p>
          <a:p>
            <a:pPr marL="457200" indent="-457200" algn="just">
              <a:buAutoNum type="alphaLcPeriod"/>
            </a:pPr>
            <a:r>
              <a:rPr lang="pl-PL" dirty="0"/>
              <a:t>w przypadku egzaminu ósmoklasisty z każdego przedmiotu – długopis (lub pióro) </a:t>
            </a:r>
            <a:br>
              <a:rPr lang="pl-PL" dirty="0"/>
            </a:br>
            <a:r>
              <a:rPr lang="pl-PL" dirty="0"/>
              <a:t>z czarnym tuszem/atramentem (niedozwolone jest korzystanie z długopisów zmazywalnych/ścieralnych) </a:t>
            </a:r>
          </a:p>
          <a:p>
            <a:pPr marL="457200" indent="-457200" algn="just">
              <a:buAutoNum type="alphaLcPeriod"/>
            </a:pPr>
            <a:r>
              <a:rPr lang="pl-PL" dirty="0"/>
              <a:t>dodatkowo w przypadku egzaminu z matematyki – linijkę </a:t>
            </a:r>
          </a:p>
        </p:txBody>
      </p:sp>
      <p:sp>
        <p:nvSpPr>
          <p:cNvPr id="7" name="Prostokąt 6">
            <a:extLst>
              <a:ext uri="{FF2B5EF4-FFF2-40B4-BE49-F238E27FC236}">
                <a16:creationId xmlns:a16="http://schemas.microsoft.com/office/drawing/2014/main" id="{1A9A85F8-3AEE-493E-815A-5BEDF368778C}"/>
              </a:ext>
            </a:extLst>
          </p:cNvPr>
          <p:cNvSpPr/>
          <p:nvPr/>
        </p:nvSpPr>
        <p:spPr>
          <a:xfrm>
            <a:off x="3490944" y="804519"/>
            <a:ext cx="402385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l-PL" sz="5400" b="1" dirty="0">
                <a:ln w="0"/>
                <a:solidFill>
                  <a:srgbClr val="0070C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EGZAMIN</a:t>
            </a:r>
            <a:r>
              <a:rPr lang="pl-PL" sz="5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 </a:t>
            </a:r>
            <a:endParaRPr lang="pl-PL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pic>
        <p:nvPicPr>
          <p:cNvPr id="9" name="Obraz 8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lasticWrap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2062" y="526768"/>
            <a:ext cx="1295098" cy="14788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283120"/>
      </p:ext>
    </p:extLst>
  </p:cSld>
  <p:clrMapOvr>
    <a:masterClrMapping/>
  </p:clrMapOvr>
  <p:transition spd="slow">
    <p:cover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695D528-EC0B-490A-B731-9F081AAC43E4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626077" y="2016125"/>
            <a:ext cx="9604375" cy="3449638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pl-PL" dirty="0"/>
              <a:t> Zdający mogą również wnieść do sali egzaminacyjnej małą butelkę wody. Podczas pracy </a:t>
            </a:r>
            <a:br>
              <a:rPr lang="pl-PL" dirty="0"/>
            </a:br>
            <a:r>
              <a:rPr lang="pl-PL" dirty="0"/>
              <a:t>z arkuszem egzaminacyjnym butelka powinna stać na podłodze przy nodze stolika, aby uczeń przypadkowo nie zalał materiałów egzaminacyjnych.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pl-PL" dirty="0"/>
              <a:t> Zdający powinni mieć przy sobie dokument stwierdzający tożsamość (np. legitymację szkolną) i okazać go w razie potrzeby. W przypadku braku odpowiedniego dokumentu tożsamość ucznia może być potwierdzona przez jego wychowawcę lub innego nauczyciela danej szkoły.</a:t>
            </a:r>
          </a:p>
        </p:txBody>
      </p:sp>
      <p:sp>
        <p:nvSpPr>
          <p:cNvPr id="7" name="Tytuł 6">
            <a:extLst>
              <a:ext uri="{FF2B5EF4-FFF2-40B4-BE49-F238E27FC236}">
                <a16:creationId xmlns:a16="http://schemas.microsoft.com/office/drawing/2014/main" id="{9257A851-C2FB-44E6-B9E8-BAEB5CD63683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2587625" y="804863"/>
            <a:ext cx="3831498" cy="8402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pl-PL" sz="5400" b="1" dirty="0">
                <a:ln w="0"/>
                <a:solidFill>
                  <a:srgbClr val="0070C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EGZAMIN</a:t>
            </a:r>
            <a:r>
              <a:rPr lang="pl-PL" sz="5400" dirty="0">
                <a:ln w="0"/>
                <a:solidFill>
                  <a:srgbClr val="0070C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</a:t>
            </a:r>
            <a:endParaRPr lang="pl-PL" sz="5400" b="0" cap="none" spc="0" dirty="0">
              <a:ln w="0"/>
              <a:solidFill>
                <a:srgbClr val="0070C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pic>
        <p:nvPicPr>
          <p:cNvPr id="10" name="Obraz 9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lasticWrap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80072" y="402077"/>
            <a:ext cx="1295098" cy="14788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4967472"/>
      </p:ext>
    </p:extLst>
  </p:cSld>
  <p:clrMapOvr>
    <a:masterClrMapping/>
  </p:clrMapOvr>
  <p:transition spd="slow">
    <p:cover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695D528-EC0B-490A-B731-9F081AAC43E4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774357" y="2016125"/>
            <a:ext cx="8674443" cy="3449638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pl-PL" dirty="0"/>
              <a:t> O godzinie wyznaczonej przez przewodniczącego zespołu egzaminacyjnego uczniowie wchodzą do sali egzaminacyjnej pojedynczo; przewodniczący zespołu nadzorującego lub członek zespołu nadzorującego losuje w ich obecności numery stolików, przy których będą pracować.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pl-PL" dirty="0"/>
              <a:t> Każdy zdający zajmuje miejsce przy stoliku, którego numer został dla niego wylosowany.</a:t>
            </a:r>
          </a:p>
        </p:txBody>
      </p:sp>
      <p:sp>
        <p:nvSpPr>
          <p:cNvPr id="7" name="Prostokąt 6">
            <a:extLst>
              <a:ext uri="{FF2B5EF4-FFF2-40B4-BE49-F238E27FC236}">
                <a16:creationId xmlns:a16="http://schemas.microsoft.com/office/drawing/2014/main" id="{5C1DF2F7-3F29-46D2-9E9A-FFA55B17621D}"/>
              </a:ext>
            </a:extLst>
          </p:cNvPr>
          <p:cNvSpPr/>
          <p:nvPr/>
        </p:nvSpPr>
        <p:spPr>
          <a:xfrm>
            <a:off x="3587124" y="804519"/>
            <a:ext cx="383149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l-PL" sz="5400" b="1" dirty="0">
                <a:ln w="0"/>
                <a:solidFill>
                  <a:srgbClr val="0070C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EGZAMIN</a:t>
            </a:r>
            <a:r>
              <a:rPr lang="pl-PL" sz="5400" dirty="0">
                <a:ln w="0"/>
                <a:solidFill>
                  <a:srgbClr val="0070C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</a:t>
            </a:r>
            <a:endParaRPr lang="pl-PL" sz="5400" b="0" cap="none" spc="0" dirty="0">
              <a:ln w="0"/>
              <a:solidFill>
                <a:srgbClr val="0070C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pic>
        <p:nvPicPr>
          <p:cNvPr id="5" name="Obraz 4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lasticWrap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8622" y="504479"/>
            <a:ext cx="1295098" cy="14788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698039"/>
      </p:ext>
    </p:extLst>
  </p:cSld>
  <p:clrMapOvr>
    <a:masterClrMapping/>
  </p:clrMapOvr>
  <p:transition spd="slow">
    <p:cover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695D528-EC0B-490A-B731-9F081AAC43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pl-PL" dirty="0"/>
              <a:t> W czasie trwania egzaminu ósmoklasisty z danego przedmiotu uczniowie nie powinni opuszczać sali egzaminacyjnej. W uzasadnionych przypadkach przewodniczący zespołu nadzorującego może zezwolić uczniowi na opuszczenie sali egzaminacyjnej po zapewnieniu warunków wykluczających możliwość kontaktowania się ucznia z innymi osobami, z wyjątkiem osób udzielających pomocy medycznej.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pl-PL" dirty="0"/>
              <a:t> W przypadku konieczności wyjścia z sali zdający sygnalizuje taką potrzebę przez podniesienie ręki.</a:t>
            </a:r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4E002E8C-1070-4DA3-91D2-E2C390B542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71638" y="174523"/>
            <a:ext cx="1514706" cy="1555424"/>
          </a:xfrm>
          <a:prstGeom prst="rect">
            <a:avLst/>
          </a:prstGeom>
        </p:spPr>
      </p:pic>
      <p:sp>
        <p:nvSpPr>
          <p:cNvPr id="6" name="Tytuł 5">
            <a:extLst>
              <a:ext uri="{FF2B5EF4-FFF2-40B4-BE49-F238E27FC236}">
                <a16:creationId xmlns:a16="http://schemas.microsoft.com/office/drawing/2014/main" id="{EBF434AC-0210-42D5-A9E1-DF080AFEBF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0975" y="804863"/>
            <a:ext cx="3831498" cy="158812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pl-PL" sz="5400" b="1" dirty="0">
                <a:ln w="0"/>
                <a:solidFill>
                  <a:srgbClr val="0070C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EGZAMIN </a:t>
            </a:r>
            <a:br>
              <a:rPr lang="pl-PL" sz="5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</a:br>
            <a:endParaRPr lang="pl-PL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PlasticWrap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1739" y="360514"/>
            <a:ext cx="1295098" cy="14788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4423266"/>
      </p:ext>
    </p:extLst>
  </p:cSld>
  <p:clrMapOvr>
    <a:masterClrMapping/>
  </p:clrMapOvr>
  <p:transition spd="slow">
    <p:cover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695D528-EC0B-490A-B731-9F081AAC43E4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650790" y="2016125"/>
            <a:ext cx="9135762" cy="3449638"/>
          </a:xfrm>
        </p:spPr>
        <p:txBody>
          <a:bodyPr>
            <a:normAutofit lnSpcReduction="10000"/>
          </a:bodyPr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pl-PL" dirty="0"/>
              <a:t> Członkowie zespołu nadzorującego mogą udzielać odpowiedzi na pytania zdających związane wyłącznie z kodowaniem arkusza oraz instrukcją dla zdającego. W czasie trwania egzaminu ósmoklasisty uczniom </a:t>
            </a:r>
            <a:r>
              <a:rPr lang="pl-PL" b="1" dirty="0"/>
              <a:t>nie udziela się żadnych wyjaśnień </a:t>
            </a:r>
            <a:r>
              <a:rPr lang="pl-PL" dirty="0"/>
              <a:t>dotyczących zadań egzaminacyjnych ani ich nie komentuje.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pl-PL" dirty="0"/>
              <a:t> Uczeń, który jest chory, może korzystać w czasie trwania egzaminu ósmoklasisty </a:t>
            </a:r>
            <a:br>
              <a:rPr lang="pl-PL" dirty="0"/>
            </a:br>
            <a:r>
              <a:rPr lang="pl-PL" dirty="0"/>
              <a:t>z zaleconego przez lekarza sprzętu medycznego i leków koniecznych ze względu na chorobę, </a:t>
            </a:r>
            <a:r>
              <a:rPr lang="pl-PL" b="1" dirty="0"/>
              <a:t>pod warunkiem że taka konieczność została zgłoszona </a:t>
            </a:r>
            <a:r>
              <a:rPr lang="pl-PL" dirty="0"/>
              <a:t>przewodniczącemu zespołu egzaminacyjnego przed rozpoczęciem egzaminu ósmoklasisty z danego przedmiotu.</a:t>
            </a:r>
          </a:p>
        </p:txBody>
      </p:sp>
      <p:sp>
        <p:nvSpPr>
          <p:cNvPr id="7" name="Tytuł 6">
            <a:extLst>
              <a:ext uri="{FF2B5EF4-FFF2-40B4-BE49-F238E27FC236}">
                <a16:creationId xmlns:a16="http://schemas.microsoft.com/office/drawing/2014/main" id="{3C4850A2-5F6A-4BE6-85AA-A73865F3552E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2587625" y="804863"/>
            <a:ext cx="3831498" cy="8402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pl-PL" sz="5400" b="1" dirty="0">
                <a:ln w="0"/>
                <a:solidFill>
                  <a:srgbClr val="0070C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EGZAMIN</a:t>
            </a:r>
            <a:r>
              <a:rPr lang="pl-PL" sz="5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</a:t>
            </a:r>
            <a:endParaRPr lang="pl-PL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lasticWrap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0590" y="415931"/>
            <a:ext cx="1295098" cy="14788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3353409"/>
      </p:ext>
    </p:extLst>
  </p:cSld>
  <p:clrMapOvr>
    <a:masterClrMapping/>
  </p:clrMapOvr>
  <p:transition spd="slow">
    <p:cover/>
  </p:transition>
</p:sld>
</file>

<file path=ppt/theme/theme1.xml><?xml version="1.0" encoding="utf-8"?>
<a:theme xmlns:a="http://schemas.openxmlformats.org/drawingml/2006/main" name="Galeria">
  <a:themeElements>
    <a:clrScheme name="Galeria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eria">
      <a:majorFont>
        <a:latin typeface="Gill Sans M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erodynamiczny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719</TotalTime>
  <Words>1710</Words>
  <Application>Microsoft Office PowerPoint</Application>
  <PresentationFormat>Panoramiczny</PresentationFormat>
  <Paragraphs>129</Paragraphs>
  <Slides>27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27</vt:i4>
      </vt:variant>
    </vt:vector>
  </HeadingPairs>
  <TitlesOfParts>
    <vt:vector size="33" baseType="lpstr">
      <vt:lpstr>Arial</vt:lpstr>
      <vt:lpstr>Calibri</vt:lpstr>
      <vt:lpstr>Gill Sans MT</vt:lpstr>
      <vt:lpstr>Times New Roman</vt:lpstr>
      <vt:lpstr>Wingdings</vt:lpstr>
      <vt:lpstr>Galeria</vt:lpstr>
      <vt:lpstr>Prezentacja programu PowerPoint</vt:lpstr>
      <vt:lpstr>Prezentacja programu PowerPoint</vt:lpstr>
      <vt:lpstr>EGZAMIN  </vt:lpstr>
      <vt:lpstr>Przedłużenie czasu</vt:lpstr>
      <vt:lpstr>Prezentacja programu PowerPoint</vt:lpstr>
      <vt:lpstr>EGZAMIN </vt:lpstr>
      <vt:lpstr>Prezentacja programu PowerPoint</vt:lpstr>
      <vt:lpstr>EGZAMIN  </vt:lpstr>
      <vt:lpstr>EGZAMIN </vt:lpstr>
      <vt:lpstr>EGZAMIN </vt:lpstr>
      <vt:lpstr>EGZAMIN </vt:lpstr>
      <vt:lpstr>EGZAMIN </vt:lpstr>
      <vt:lpstr>W skrócie</vt:lpstr>
      <vt:lpstr>harmonogram przeprowadzania  egzaminu ósmoklasisty</vt:lpstr>
      <vt:lpstr>EGZAMIN </vt:lpstr>
      <vt:lpstr>Termin dodatkowy</vt:lpstr>
      <vt:lpstr>sposób zaznaczania odpowiedzi  na karcie odpowiedzi </vt:lpstr>
      <vt:lpstr>Arkusz egzaminacyjny do egzaminu ósmoklasisty  z języka polskiego, matematyki i języka obcego nowożytnego – schemat</vt:lpstr>
      <vt:lpstr>możliwość wglądu do sprawdzonej  i ocenionej pracy egzaminacyjnej.</vt:lpstr>
      <vt:lpstr>możliwość wglądu do sprawdzonej  i ocenionej pracy egzaminacyjnej.</vt:lpstr>
      <vt:lpstr>możliwość wglądu do sprawdzonej  i ocenionej pracy egzaminacyjnej.</vt:lpstr>
      <vt:lpstr>WYNIKI EGZAMINU ÓSMOKLASISTY</vt:lpstr>
      <vt:lpstr>WYNIKI EGZAMINU ÓSMOKLASISTY</vt:lpstr>
      <vt:lpstr>www.cke.gov.pl</vt:lpstr>
      <vt:lpstr>www.cke.gov.pl</vt:lpstr>
      <vt:lpstr>Filmiki CKE o Egzaminie ósmoklasisty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Karol Kowalczyk</dc:creator>
  <cp:lastModifiedBy>Bożena Smoroń-Kowalczyk</cp:lastModifiedBy>
  <cp:revision>213</cp:revision>
  <dcterms:created xsi:type="dcterms:W3CDTF">2021-01-18T12:02:44Z</dcterms:created>
  <dcterms:modified xsi:type="dcterms:W3CDTF">2023-04-03T08:20:48Z</dcterms:modified>
</cp:coreProperties>
</file>